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1"/>
  </p:notesMasterIdLst>
  <p:sldIdLst>
    <p:sldId id="256" r:id="rId2"/>
    <p:sldId id="257" r:id="rId3"/>
    <p:sldId id="320" r:id="rId4"/>
    <p:sldId id="290" r:id="rId5"/>
    <p:sldId id="292" r:id="rId6"/>
    <p:sldId id="291" r:id="rId7"/>
    <p:sldId id="348" r:id="rId8"/>
    <p:sldId id="349" r:id="rId9"/>
    <p:sldId id="350" r:id="rId10"/>
    <p:sldId id="353" r:id="rId11"/>
    <p:sldId id="351" r:id="rId12"/>
    <p:sldId id="352" r:id="rId13"/>
    <p:sldId id="263" r:id="rId14"/>
    <p:sldId id="264" r:id="rId15"/>
    <p:sldId id="287" r:id="rId16"/>
    <p:sldId id="288" r:id="rId17"/>
    <p:sldId id="289" r:id="rId18"/>
    <p:sldId id="354" r:id="rId19"/>
    <p:sldId id="318" r:id="rId20"/>
    <p:sldId id="362" r:id="rId21"/>
    <p:sldId id="356" r:id="rId22"/>
    <p:sldId id="357" r:id="rId23"/>
    <p:sldId id="358" r:id="rId24"/>
    <p:sldId id="306" r:id="rId25"/>
    <p:sldId id="359" r:id="rId26"/>
    <p:sldId id="345" r:id="rId27"/>
    <p:sldId id="360" r:id="rId28"/>
    <p:sldId id="285" r:id="rId29"/>
    <p:sldId id="361"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95250" autoAdjust="0"/>
  </p:normalViewPr>
  <p:slideViewPr>
    <p:cSldViewPr snapToGrid="0">
      <p:cViewPr varScale="1">
        <p:scale>
          <a:sx n="82" d="100"/>
          <a:sy n="82" d="100"/>
        </p:scale>
        <p:origin x="1589" y="67"/>
      </p:cViewPr>
      <p:guideLst>
        <p:guide orient="horz" pos="216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9" name="Google Shape;39;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Android_(operating_system)" TargetMode="External"/><Relationship Id="rId13" Type="http://schemas.openxmlformats.org/officeDocument/2006/relationships/hyperlink" Target="https://en.wikipedia.org/wiki/Phone_connector_(audio)" TargetMode="External"/><Relationship Id="rId18" Type="http://schemas.openxmlformats.org/officeDocument/2006/relationships/hyperlink" Target="https://en.wikipedia.org/wiki/Wi-Fi" TargetMode="External"/><Relationship Id="rId3" Type="http://schemas.openxmlformats.org/officeDocument/2006/relationships/hyperlink" Target="https://en.wikipedia.org/wiki/Qualcomm" TargetMode="External"/><Relationship Id="rId7" Type="http://schemas.openxmlformats.org/officeDocument/2006/relationships/hyperlink" Target="https://en.wikipedia.org/wiki/Operating_system" TargetMode="External"/><Relationship Id="rId12" Type="http://schemas.openxmlformats.org/officeDocument/2006/relationships/hyperlink" Target="https://en.wikipedia.org/wiki/Adreno" TargetMode="External"/><Relationship Id="rId17" Type="http://schemas.openxmlformats.org/officeDocument/2006/relationships/hyperlink" Target="https://en.wikipedia.org/wiki/IEEE_802.11ac" TargetMode="External"/><Relationship Id="rId2" Type="http://schemas.openxmlformats.org/officeDocument/2006/relationships/hyperlink" Target="https://en.wikipedia.org/wiki/Oculus_VR" TargetMode="External"/><Relationship Id="rId16" Type="http://schemas.openxmlformats.org/officeDocument/2006/relationships/hyperlink" Target="https://en.wikipedia.org/wiki/Gamepad" TargetMode="External"/><Relationship Id="rId20" Type="http://schemas.openxmlformats.org/officeDocument/2006/relationships/hyperlink" Target="https://en.wikipedia.org/wiki/Samsung_Gear_VR" TargetMode="External"/><Relationship Id="rId1" Type="http://schemas.openxmlformats.org/officeDocument/2006/relationships/slideLayout" Target="../slideLayouts/slideLayout3.xml"/><Relationship Id="rId6" Type="http://schemas.openxmlformats.org/officeDocument/2006/relationships/hyperlink" Target="https://en.wikipedia.org/wiki/Oculus_Go#Sales" TargetMode="External"/><Relationship Id="rId11" Type="http://schemas.openxmlformats.org/officeDocument/2006/relationships/hyperlink" Target="https://en.wikipedia.org/wiki/LCD" TargetMode="External"/><Relationship Id="rId5" Type="http://schemas.openxmlformats.org/officeDocument/2006/relationships/hyperlink" Target="https://en.wikipedia.org/wiki/Virtual_reality_headset" TargetMode="External"/><Relationship Id="rId15" Type="http://schemas.openxmlformats.org/officeDocument/2006/relationships/hyperlink" Target="https://en.wikipedia.org/wiki/Bluetooth" TargetMode="External"/><Relationship Id="rId10" Type="http://schemas.openxmlformats.org/officeDocument/2006/relationships/hyperlink" Target="https://en.wikipedia.org/wiki/List_of_Qualcomm_Snapdragon_systems-on-chip#Snapdragon_820_and_821_(2016)" TargetMode="External"/><Relationship Id="rId19" Type="http://schemas.openxmlformats.org/officeDocument/2006/relationships/hyperlink" Target="https://en.wikipedia.org/wiki/Backward_compatibility" TargetMode="External"/><Relationship Id="rId4" Type="http://schemas.openxmlformats.org/officeDocument/2006/relationships/hyperlink" Target="https://en.wikipedia.org/wiki/Xiaomi" TargetMode="External"/><Relationship Id="rId9" Type="http://schemas.openxmlformats.org/officeDocument/2006/relationships/hyperlink" Target="https://en.wikipedia.org/wiki/System_on_a_chip" TargetMode="External"/><Relationship Id="rId14" Type="http://schemas.openxmlformats.org/officeDocument/2006/relationships/hyperlink" Target="https://en.wikipedia.org/wiki/3DOF"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Drag%20and%20Drop%20Script.pdf" TargetMode="External"/><Relationship Id="rId2" Type="http://schemas.openxmlformats.org/officeDocument/2006/relationships/hyperlink" Target="Select%20Script.pdf" TargetMode="External"/><Relationship Id="rId1" Type="http://schemas.openxmlformats.org/officeDocument/2006/relationships/slideLayout" Target="../slideLayouts/slideLayout4.xml"/><Relationship Id="rId4" Type="http://schemas.openxmlformats.org/officeDocument/2006/relationships/hyperlink" Target="VR%20Application/Engine.ex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subTitle" idx="1"/>
          </p:nvPr>
        </p:nvSpPr>
        <p:spPr>
          <a:xfrm>
            <a:off x="110966" y="19051"/>
            <a:ext cx="8924925" cy="6824345"/>
          </a:xfrm>
          <a:prstGeom prst="rect">
            <a:avLst/>
          </a:prstGeom>
          <a:noFill/>
          <a:ln>
            <a:noFill/>
          </a:ln>
        </p:spPr>
        <p:txBody>
          <a:bodyPr spcFirstLastPara="1" wrap="square" lIns="91425" tIns="45700" rIns="91425" bIns="45700" anchor="t" anchorCtr="0">
            <a:noAutofit/>
          </a:bodyPr>
          <a:lstStyle/>
          <a:p>
            <a:pPr marL="0" lvl="0" indent="0" algn="ctr" rtl="0">
              <a:spcBef>
                <a:spcPts val="240"/>
              </a:spcBef>
              <a:spcAft>
                <a:spcPts val="0"/>
              </a:spcAft>
              <a:buClr>
                <a:srgbClr val="888888"/>
              </a:buClr>
              <a:buSzPts val="1200"/>
              <a:buNone/>
            </a:pPr>
            <a:endParaRPr lang="en-US" sz="12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240"/>
              </a:spcBef>
              <a:spcAft>
                <a:spcPts val="0"/>
              </a:spcAft>
              <a:buClr>
                <a:schemeClr val="dk1"/>
              </a:buClr>
              <a:buSzPts val="1200"/>
              <a:buNone/>
            </a:pPr>
            <a:r>
              <a:rPr lang="en-US" sz="12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PROJECT REVIEW PRESENTATION</a:t>
            </a:r>
            <a:endParaRPr dirty="0"/>
          </a:p>
          <a:p>
            <a:pPr marL="0" lvl="0" indent="0" algn="ctr" rtl="0">
              <a:spcBef>
                <a:spcPts val="240"/>
              </a:spcBef>
              <a:spcAft>
                <a:spcPts val="0"/>
              </a:spcAft>
              <a:buClr>
                <a:schemeClr val="dk1"/>
              </a:buClr>
              <a:buSzPts val="1200"/>
              <a:buNone/>
            </a:pPr>
            <a:r>
              <a:rPr lang="en-US" sz="12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ON</a:t>
            </a:r>
            <a:endParaRPr lang="en-US" dirty="0"/>
          </a:p>
          <a:p>
            <a:pPr marL="0" lvl="0" indent="0"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DEVELOPMENT OF VIRTUAL ENVIRONMENT</a:t>
            </a:r>
          </a:p>
          <a:p>
            <a:pPr marL="0" lvl="0" indent="0"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FOR AN</a:t>
            </a:r>
          </a:p>
          <a:p>
            <a:pPr marL="0" lvl="0" indent="0"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ASSEMBLY OF MACHINE COMPONENTS</a:t>
            </a:r>
            <a:endParaRPr lang="en-US" dirty="0">
              <a:solidFill>
                <a:schemeClr val="dk1"/>
              </a:solidFill>
            </a:endParaRPr>
          </a:p>
          <a:p>
            <a:pPr marL="0" lvl="0" indent="0" algn="ctr" rtl="0">
              <a:spcBef>
                <a:spcPts val="240"/>
              </a:spcBef>
              <a:spcAft>
                <a:spcPts val="0"/>
              </a:spcAft>
              <a:buClr>
                <a:schemeClr val="dk1"/>
              </a:buClr>
              <a:buSzPts val="1200"/>
              <a:buNone/>
            </a:pPr>
            <a:r>
              <a:rPr lang="en-US" sz="12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by</a:t>
            </a:r>
            <a:endParaRPr dirty="0"/>
          </a:p>
          <a:p>
            <a:pPr marL="0" lvl="0" indent="0" algn="ctr"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 MOHITH                              16121A03D7</a:t>
            </a:r>
          </a:p>
          <a:p>
            <a:pPr marL="0" lvl="0" indent="0" algn="ctr"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Y VIJAY SAI NATH              16121A03F8</a:t>
            </a:r>
          </a:p>
          <a:p>
            <a:pPr marL="0" lvl="0" indent="0" algn="ctr"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ARAVIND                           </a:t>
            </a:r>
            <a:r>
              <a:rPr lang="en-US" sz="1400" b="1"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US" sz="1400" b="1" dirty="0">
                <a:solidFill>
                  <a:schemeClr val="dk1"/>
                </a:solidFill>
                <a:latin typeface="Times New Roman" panose="02020603050405020304" pitchFamily="18" charset="0"/>
                <a:cs typeface="Times New Roman" panose="02020603050405020304" pitchFamily="18" charset="0"/>
              </a:rPr>
              <a:t>17125A0302</a:t>
            </a:r>
          </a:p>
          <a:p>
            <a:pPr marL="0" lvl="0" indent="0" algn="ctr" rtl="0">
              <a:spcBef>
                <a:spcPts val="280"/>
              </a:spcBef>
              <a:spcAft>
                <a:spcPts val="0"/>
              </a:spcAft>
              <a:buClr>
                <a:schemeClr val="dk1"/>
              </a:buClr>
              <a:buSzPts val="1400"/>
              <a:buNone/>
            </a:pPr>
            <a:r>
              <a:rPr lang="en-US" sz="1400" b="1" dirty="0">
                <a:solidFill>
                  <a:schemeClr val="dk1"/>
                </a:solidFill>
                <a:latin typeface="Times New Roman" panose="02020603050405020304" pitchFamily="18" charset="0"/>
                <a:cs typeface="Times New Roman" panose="02020603050405020304" pitchFamily="18" charset="0"/>
              </a:rPr>
              <a:t>B SAI LOHITH                       17125A0305</a:t>
            </a:r>
          </a:p>
          <a:p>
            <a:pPr marL="0" lvl="0" indent="0" algn="ctr" rtl="0">
              <a:spcBef>
                <a:spcPts val="280"/>
              </a:spcBef>
              <a:spcAft>
                <a:spcPts val="0"/>
              </a:spcAft>
              <a:buClr>
                <a:schemeClr val="dk1"/>
              </a:buClr>
              <a:buSzPts val="1400"/>
              <a:buNone/>
            </a:pPr>
            <a:r>
              <a:rPr lang="en-US" sz="1400" b="1" dirty="0">
                <a:solidFill>
                  <a:schemeClr val="dk1"/>
                </a:solidFill>
                <a:latin typeface="Times New Roman" panose="02020603050405020304" pitchFamily="18" charset="0"/>
                <a:cs typeface="Times New Roman" panose="02020603050405020304" pitchFamily="18" charset="0"/>
              </a:rPr>
              <a:t>D VASIF HUSSAIN                17125A0314</a:t>
            </a:r>
          </a:p>
          <a:p>
            <a:pPr marL="0" lvl="0" indent="0" algn="ctr" rtl="0">
              <a:spcBef>
                <a:spcPts val="280"/>
              </a:spcBef>
              <a:spcAft>
                <a:spcPts val="0"/>
              </a:spcAft>
              <a:buClr>
                <a:schemeClr val="dk1"/>
              </a:buClr>
              <a:buSzPts val="1400"/>
              <a:buNone/>
            </a:pPr>
            <a:r>
              <a:rPr lang="en-US" sz="1400" b="1" dirty="0">
                <a:solidFill>
                  <a:schemeClr val="dk1"/>
                </a:solidFill>
                <a:latin typeface="Times New Roman" panose="02020603050405020304" pitchFamily="18" charset="0"/>
                <a:cs typeface="Times New Roman" panose="02020603050405020304" pitchFamily="18" charset="0"/>
              </a:rPr>
              <a:t>G JAYA PRAKASH REDDY 17125A0317</a:t>
            </a:r>
          </a:p>
          <a:p>
            <a:pPr marL="0" lvl="0" indent="0" algn="ctr" rtl="0">
              <a:spcBef>
                <a:spcPts val="280"/>
              </a:spcBef>
              <a:spcAft>
                <a:spcPts val="0"/>
              </a:spcAft>
              <a:buClr>
                <a:schemeClr val="dk1"/>
              </a:buClr>
              <a:buSzPts val="1400"/>
              <a:buNone/>
            </a:pPr>
            <a:endParaRPr lang="en-US" sz="1400" b="1" dirty="0">
              <a:solidFill>
                <a:schemeClr val="dk1"/>
              </a:solidFill>
            </a:endParaRPr>
          </a:p>
          <a:p>
            <a:pPr marL="0" lvl="0" indent="0" algn="ctr" rtl="0">
              <a:spcBef>
                <a:spcPts val="280"/>
              </a:spcBef>
              <a:spcAft>
                <a:spcPts val="0"/>
              </a:spcAft>
              <a:buClr>
                <a:schemeClr val="dk1"/>
              </a:buClr>
              <a:buSzPts val="1400"/>
              <a:buNone/>
            </a:pPr>
            <a:r>
              <a:rPr lang="en-US"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under the guidance of </a:t>
            </a:r>
            <a:endParaRPr sz="12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Dr. K.L.NARASIMHAMU</a:t>
            </a:r>
            <a:endParaRPr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Professor</a:t>
            </a:r>
            <a:endParaRPr dirty="0"/>
          </a:p>
          <a:p>
            <a:pPr marL="0" lvl="0" indent="0" algn="ctr" rtl="0">
              <a:spcBef>
                <a:spcPts val="280"/>
              </a:spcBef>
              <a:spcAft>
                <a:spcPts val="0"/>
              </a:spcAft>
              <a:buClr>
                <a:srgbClr val="888888"/>
              </a:buClr>
              <a:buSzPts val="1400"/>
              <a:buNone/>
            </a:pPr>
            <a:endParaRPr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280"/>
              </a:spcBef>
              <a:spcAft>
                <a:spcPts val="0"/>
              </a:spcAft>
              <a:buClr>
                <a:srgbClr val="888888"/>
              </a:buClr>
              <a:buSzPts val="1400"/>
              <a:buNone/>
            </a:pPr>
            <a:endParaRPr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280"/>
              </a:spcBef>
              <a:spcAft>
                <a:spcPts val="0"/>
              </a:spcAft>
              <a:buClr>
                <a:srgbClr val="888888"/>
              </a:buClr>
              <a:buSzPts val="1400"/>
              <a:buNone/>
            </a:pPr>
            <a:endParaRPr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280"/>
              </a:spcBef>
              <a:spcAft>
                <a:spcPts val="0"/>
              </a:spcAft>
              <a:buClr>
                <a:srgbClr val="888888"/>
              </a:buClr>
              <a:buSzPts val="1400"/>
              <a:buNone/>
            </a:pPr>
            <a:endParaRPr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280"/>
              </a:spcBef>
              <a:spcAft>
                <a:spcPts val="0"/>
              </a:spcAft>
              <a:buClr>
                <a:srgbClr val="888888"/>
              </a:buClr>
              <a:buSzPts val="1400"/>
              <a:buNone/>
            </a:pPr>
            <a:endParaRPr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DEPARTMENT OF MECHANICAL ENGINEERING </a:t>
            </a:r>
            <a:endParaRPr dirty="0"/>
          </a:p>
          <a:p>
            <a:pPr marL="0" lvl="0" indent="0" algn="ctr"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SREEVIDYANIKETHAN ENGINEERING COLLEGE</a:t>
            </a:r>
            <a:endParaRPr dirty="0"/>
          </a:p>
          <a:p>
            <a:pPr marL="0" lvl="0" indent="0" algn="ctr"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(Affiliated to J. N. T. University </a:t>
            </a:r>
            <a:r>
              <a:rPr lang="en-US" sz="1400" b="1"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Ananthapur</a:t>
            </a: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1400" b="1"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Anantapuramu</a:t>
            </a: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dirty="0"/>
          </a:p>
          <a:p>
            <a:pPr marL="0" lvl="0" indent="0" algn="ctr" rtl="0">
              <a:spcBef>
                <a:spcPts val="280"/>
              </a:spcBef>
              <a:spcAft>
                <a:spcPts val="0"/>
              </a:spcAft>
              <a:buClr>
                <a:schemeClr val="dk1"/>
              </a:buClr>
              <a:buSzPts val="1400"/>
              <a:buNone/>
            </a:pPr>
            <a:r>
              <a:rPr lang="en-US" sz="1400" b="1"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Sree</a:t>
            </a: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Sainath Nagar, Tirupati-517 102(A.P)</a:t>
            </a:r>
            <a:endParaRPr dirty="0"/>
          </a:p>
          <a:p>
            <a:pPr marL="0" lvl="0" indent="0" algn="ctr" rtl="0">
              <a:spcBef>
                <a:spcPts val="280"/>
              </a:spcBef>
              <a:spcAft>
                <a:spcPts val="0"/>
              </a:spcAft>
              <a:buClr>
                <a:schemeClr val="dk1"/>
              </a:buClr>
              <a:buSzPts val="1400"/>
              <a:buNone/>
            </a:pPr>
            <a:r>
              <a:rPr lang="en-US" sz="14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2016-2020</a:t>
            </a:r>
            <a:endParaRPr dirty="0"/>
          </a:p>
          <a:p>
            <a:pPr marL="0" lvl="0" indent="0" algn="ctr" rtl="0">
              <a:spcBef>
                <a:spcPts val="280"/>
              </a:spcBef>
              <a:spcAft>
                <a:spcPts val="0"/>
              </a:spcAft>
              <a:buClr>
                <a:srgbClr val="888888"/>
              </a:buClr>
              <a:buSzPts val="1400"/>
              <a:buNone/>
            </a:pPr>
            <a:endParaRPr sz="1400" dirty="0"/>
          </a:p>
          <a:p>
            <a:pPr marL="0" lvl="0" indent="0" algn="ctr" rtl="0">
              <a:spcBef>
                <a:spcPts val="280"/>
              </a:spcBef>
              <a:spcAft>
                <a:spcPts val="0"/>
              </a:spcAft>
              <a:buClr>
                <a:srgbClr val="888888"/>
              </a:buClr>
              <a:buSzPts val="1400"/>
              <a:buNone/>
            </a:pPr>
            <a:endParaRPr sz="1400" dirty="0"/>
          </a:p>
        </p:txBody>
      </p:sp>
      <p:pic>
        <p:nvPicPr>
          <p:cNvPr id="89" name="Google Shape;89;p13" descr="logo"/>
          <p:cNvPicPr preferRelativeResize="0"/>
          <p:nvPr/>
        </p:nvPicPr>
        <p:blipFill rotWithShape="1">
          <a:blip r:embed="rId3"/>
          <a:srcRect/>
          <a:stretch>
            <a:fillRect/>
          </a:stretch>
        </p:blipFill>
        <p:spPr>
          <a:xfrm>
            <a:off x="3078480" y="4483735"/>
            <a:ext cx="2668270" cy="7975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DC632-BE87-42FB-BAAE-A1C773099BB2}"/>
              </a:ext>
            </a:extLst>
          </p:cNvPr>
          <p:cNvSpPr>
            <a:spLocks noGrp="1"/>
          </p:cNvSpPr>
          <p:nvPr>
            <p:ph type="title"/>
          </p:nvPr>
        </p:nvSpPr>
        <p:spPr>
          <a:xfrm>
            <a:off x="457200" y="274638"/>
            <a:ext cx="8229600" cy="457199"/>
          </a:xfrm>
        </p:spPr>
        <p:txBody>
          <a:bodyPr/>
          <a:lstStyle/>
          <a:p>
            <a:r>
              <a:rPr lang="en-US" sz="2400" dirty="0">
                <a:latin typeface="Times New Roman" panose="02020603050405020304" pitchFamily="18" charset="0"/>
                <a:cs typeface="Times New Roman" panose="02020603050405020304" pitchFamily="18" charset="0"/>
              </a:rPr>
              <a:t>METHODOLOGY</a:t>
            </a:r>
          </a:p>
        </p:txBody>
      </p:sp>
      <p:sp>
        <p:nvSpPr>
          <p:cNvPr id="3" name="Text Placeholder 2">
            <a:extLst>
              <a:ext uri="{FF2B5EF4-FFF2-40B4-BE49-F238E27FC236}">
                <a16:creationId xmlns:a16="http://schemas.microsoft.com/office/drawing/2014/main" id="{CB9775CF-ADDB-4AAF-9C18-63EFE6D0AC16}"/>
              </a:ext>
            </a:extLst>
          </p:cNvPr>
          <p:cNvSpPr>
            <a:spLocks noGrp="1"/>
          </p:cNvSpPr>
          <p:nvPr>
            <p:ph type="body" idx="1"/>
          </p:nvPr>
        </p:nvSpPr>
        <p:spPr>
          <a:xfrm>
            <a:off x="457200" y="797767"/>
            <a:ext cx="8229600" cy="5785595"/>
          </a:xfrm>
        </p:spPr>
        <p:txBody>
          <a:bodyPr/>
          <a:lstStyle/>
          <a:p>
            <a:pPr marL="114300" indent="0">
              <a:buNone/>
            </a:pPr>
            <a:r>
              <a:rPr lang="en-US" sz="2000" dirty="0">
                <a:latin typeface="Times New Roman" panose="02020603050405020304" pitchFamily="18" charset="0"/>
                <a:cs typeface="Times New Roman" panose="02020603050405020304" pitchFamily="18" charset="0"/>
              </a:rPr>
              <a:t>Objective: </a:t>
            </a:r>
          </a:p>
          <a:p>
            <a:pPr marL="114300" indent="0">
              <a:buNone/>
            </a:pPr>
            <a:r>
              <a:rPr lang="en-US" sz="2000" dirty="0">
                <a:latin typeface="Times New Roman" panose="02020603050405020304" pitchFamily="18" charset="0"/>
                <a:cs typeface="Times New Roman" panose="02020603050405020304" pitchFamily="18" charset="0"/>
              </a:rPr>
              <a:t>                      To develop a VR application that gives complete learning,    training, and finally self -evaluation of the student.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progress of this project shows in three stages namely: 1. Design </a:t>
            </a:r>
          </a:p>
          <a:p>
            <a:pPr marL="114300" indent="0">
              <a:buNone/>
            </a:pPr>
            <a:r>
              <a:rPr lang="en-US" sz="2000" dirty="0">
                <a:latin typeface="Times New Roman" panose="02020603050405020304" pitchFamily="18" charset="0"/>
                <a:cs typeface="Times New Roman" panose="02020603050405020304" pitchFamily="18" charset="0"/>
              </a:rPr>
              <a:t>	                                                                                      2. Develop  </a:t>
            </a:r>
          </a:p>
          <a:p>
            <a:pPr marL="114300" indent="0">
              <a:buNone/>
            </a:pPr>
            <a:r>
              <a:rPr lang="en-US" sz="2000" dirty="0">
                <a:latin typeface="Times New Roman" panose="02020603050405020304" pitchFamily="18" charset="0"/>
                <a:cs typeface="Times New Roman" panose="02020603050405020304" pitchFamily="18" charset="0"/>
              </a:rPr>
              <a:t>						              3. Deploy </a:t>
            </a:r>
          </a:p>
          <a:p>
            <a:pPr marL="114300" indent="0">
              <a:buNone/>
            </a:pPr>
            <a:r>
              <a:rPr lang="en-US" sz="2000" dirty="0">
                <a:latin typeface="Times New Roman" panose="02020603050405020304" pitchFamily="18" charset="0"/>
                <a:cs typeface="Times New Roman" panose="02020603050405020304" pitchFamily="18" charset="0"/>
              </a:rPr>
              <a:t>Tools used: </a:t>
            </a:r>
          </a:p>
          <a:p>
            <a:pPr marL="114300" indent="0">
              <a:buNone/>
            </a:pPr>
            <a:r>
              <a:rPr lang="en-US" sz="2000" dirty="0">
                <a:latin typeface="Times New Roman" panose="02020603050405020304" pitchFamily="18" charset="0"/>
                <a:cs typeface="Times New Roman" panose="02020603050405020304" pitchFamily="18" charset="0"/>
              </a:rPr>
              <a:t>1. Catia v5 – Cad Design Software. </a:t>
            </a:r>
          </a:p>
          <a:p>
            <a:pPr marL="114300" indent="0">
              <a:buNone/>
            </a:pPr>
            <a:r>
              <a:rPr lang="en-US" sz="2000" dirty="0">
                <a:latin typeface="Times New Roman" panose="02020603050405020304" pitchFamily="18" charset="0"/>
                <a:cs typeface="Times New Roman" panose="02020603050405020304" pitchFamily="18" charset="0"/>
              </a:rPr>
              <a:t>2. </a:t>
            </a:r>
            <a:r>
              <a:rPr lang="en-US" sz="2000" dirty="0" err="1">
                <a:latin typeface="Times New Roman" panose="02020603050405020304" pitchFamily="18" charset="0"/>
                <a:cs typeface="Times New Roman" panose="02020603050405020304" pitchFamily="18" charset="0"/>
              </a:rPr>
              <a:t>Pixyz</a:t>
            </a:r>
            <a:r>
              <a:rPr lang="en-US" sz="2000" dirty="0">
                <a:latin typeface="Times New Roman" panose="02020603050405020304" pitchFamily="18" charset="0"/>
                <a:cs typeface="Times New Roman" panose="02020603050405020304" pitchFamily="18" charset="0"/>
              </a:rPr>
              <a:t> Studio – Digital Content Creation (3D) Tool. </a:t>
            </a:r>
          </a:p>
          <a:p>
            <a:pPr marL="114300" indent="0">
              <a:buNone/>
            </a:pPr>
            <a:r>
              <a:rPr lang="en-US" sz="2000" dirty="0">
                <a:latin typeface="Times New Roman" panose="02020603050405020304" pitchFamily="18" charset="0"/>
                <a:cs typeface="Times New Roman" panose="02020603050405020304" pitchFamily="18" charset="0"/>
              </a:rPr>
              <a:t>3. Unity3D – Game Development Platform. </a:t>
            </a:r>
          </a:p>
          <a:p>
            <a:pPr marL="114300" indent="0">
              <a:buNone/>
            </a:pPr>
            <a:r>
              <a:rPr lang="en-US" sz="2000" dirty="0">
                <a:latin typeface="Times New Roman" panose="02020603050405020304" pitchFamily="18" charset="0"/>
                <a:cs typeface="Times New Roman" panose="02020603050405020304" pitchFamily="18" charset="0"/>
              </a:rPr>
              <a:t>4. Visual Studio – Integrated Development Environment. </a:t>
            </a:r>
          </a:p>
          <a:p>
            <a:pPr marL="114300" indent="0">
              <a:buNone/>
            </a:pPr>
            <a:r>
              <a:rPr lang="en-US" sz="2000" dirty="0">
                <a:latin typeface="Times New Roman" panose="02020603050405020304" pitchFamily="18" charset="0"/>
                <a:cs typeface="Times New Roman" panose="02020603050405020304" pitchFamily="18" charset="0"/>
              </a:rPr>
              <a:t>5. Oculus Go – A standalone VR Headset.  </a:t>
            </a:r>
          </a:p>
          <a:p>
            <a:r>
              <a:rPr lang="en-US" sz="2000" dirty="0">
                <a:latin typeface="Times New Roman" panose="02020603050405020304" pitchFamily="18" charset="0"/>
                <a:cs typeface="Times New Roman" panose="02020603050405020304" pitchFamily="18" charset="0"/>
              </a:rPr>
              <a:t>This application is in three modes namely: 1. Learning </a:t>
            </a:r>
          </a:p>
          <a:p>
            <a:pPr marL="114300" indent="0">
              <a:buNone/>
            </a:pPr>
            <a:r>
              <a:rPr lang="en-US" sz="2000" dirty="0">
                <a:latin typeface="Times New Roman" panose="02020603050405020304" pitchFamily="18" charset="0"/>
                <a:cs typeface="Times New Roman" panose="02020603050405020304" pitchFamily="18" charset="0"/>
              </a:rPr>
              <a:t>                                                                           2. Training </a:t>
            </a:r>
          </a:p>
          <a:p>
            <a:pPr marL="114300" indent="0">
              <a:buNone/>
            </a:pPr>
            <a:r>
              <a:rPr lang="en-US" sz="2000" dirty="0">
                <a:latin typeface="Times New Roman" panose="02020603050405020304" pitchFamily="18" charset="0"/>
                <a:cs typeface="Times New Roman" panose="02020603050405020304" pitchFamily="18" charset="0"/>
              </a:rPr>
              <a:t>                                                                           3. Self- Evaluation </a:t>
            </a:r>
          </a:p>
          <a:p>
            <a:pPr marL="114300" indent="0">
              <a:buNone/>
            </a:pPr>
            <a:endParaRPr lang="en-US" sz="2000" dirty="0">
              <a:latin typeface="Times New Roman" panose="02020603050405020304" pitchFamily="18" charset="0"/>
              <a:cs typeface="Times New Roman" panose="02020603050405020304" pitchFamily="18" charset="0"/>
            </a:endParaRPr>
          </a:p>
          <a:p>
            <a:pPr marL="11430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969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B7427-13CB-4C20-8997-741844D39BED}"/>
              </a:ext>
            </a:extLst>
          </p:cNvPr>
          <p:cNvSpPr>
            <a:spLocks noGrp="1"/>
          </p:cNvSpPr>
          <p:nvPr>
            <p:ph type="title"/>
          </p:nvPr>
        </p:nvSpPr>
        <p:spPr/>
        <p:txBody>
          <a:bodyPr/>
          <a:lstStyle/>
          <a:p>
            <a:r>
              <a:rPr lang="en-US" sz="2400" b="1" dirty="0">
                <a:latin typeface="Times New Roman" panose="02020603050405020304"/>
                <a:ea typeface="Times New Roman" panose="02020603050405020304"/>
                <a:cs typeface="Times New Roman" panose="02020603050405020304"/>
                <a:sym typeface="Times New Roman" panose="02020603050405020304"/>
              </a:rPr>
              <a:t>Design , Develop and Deploy for VR</a:t>
            </a:r>
            <a:endParaRPr lang="en-US" dirty="0"/>
          </a:p>
        </p:txBody>
      </p:sp>
      <p:sp>
        <p:nvSpPr>
          <p:cNvPr id="3" name="Text Placeholder 2">
            <a:extLst>
              <a:ext uri="{FF2B5EF4-FFF2-40B4-BE49-F238E27FC236}">
                <a16:creationId xmlns:a16="http://schemas.microsoft.com/office/drawing/2014/main" id="{AA2DDDFC-AC73-48EA-8BDB-1514618E2EE2}"/>
              </a:ext>
            </a:extLst>
          </p:cNvPr>
          <p:cNvSpPr>
            <a:spLocks noGrp="1"/>
          </p:cNvSpPr>
          <p:nvPr>
            <p:ph type="body" idx="1"/>
          </p:nvPr>
        </p:nvSpPr>
        <p:spPr>
          <a:xfrm>
            <a:off x="362932" y="1241981"/>
            <a:ext cx="8229600" cy="4525963"/>
          </a:xfrm>
        </p:spPr>
        <p:txBody>
          <a:bodyPr/>
          <a:lstStyle/>
          <a:p>
            <a:r>
              <a:rPr lang="en-US" sz="2000" u="sng" dirty="0">
                <a:latin typeface="Times New Roman" panose="02020603050405020304" pitchFamily="18" charset="0"/>
                <a:cs typeface="Times New Roman" panose="02020603050405020304" pitchFamily="18" charset="0"/>
              </a:rPr>
              <a:t>DESIGN</a:t>
            </a:r>
            <a:r>
              <a:rPr lang="en-US" sz="2000" dirty="0">
                <a:latin typeface="Times New Roman" panose="02020603050405020304" pitchFamily="18" charset="0"/>
                <a:cs typeface="Times New Roman" panose="02020603050405020304" pitchFamily="18" charset="0"/>
              </a:rPr>
              <a:t> : CATIA -V5</a:t>
            </a:r>
          </a:p>
          <a:p>
            <a:pPr marL="114300" indent="0">
              <a:buNone/>
            </a:pPr>
            <a:endParaRPr lang="en-US" sz="2000" u="sng" dirty="0">
              <a:latin typeface="Times New Roman" panose="02020603050405020304" pitchFamily="18" charset="0"/>
              <a:cs typeface="Times New Roman" panose="02020603050405020304" pitchFamily="18" charset="0"/>
            </a:endParaRPr>
          </a:p>
          <a:p>
            <a:pPr marL="114300" indent="0" algn="ctr">
              <a:buNone/>
            </a:pPr>
            <a:endParaRPr lang="en-US" sz="20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5E37F2C-DFD9-4FDE-AC67-A55B0EEE6400}"/>
              </a:ext>
            </a:extLst>
          </p:cNvPr>
          <p:cNvPicPr>
            <a:picLocks noChangeAspect="1"/>
          </p:cNvPicPr>
          <p:nvPr/>
        </p:nvPicPr>
        <p:blipFill>
          <a:blip r:embed="rId2"/>
          <a:stretch>
            <a:fillRect/>
          </a:stretch>
        </p:blipFill>
        <p:spPr>
          <a:xfrm>
            <a:off x="1599093" y="1853319"/>
            <a:ext cx="5945813" cy="3151361"/>
          </a:xfrm>
          <a:prstGeom prst="rect">
            <a:avLst/>
          </a:prstGeom>
        </p:spPr>
      </p:pic>
      <p:sp>
        <p:nvSpPr>
          <p:cNvPr id="5" name="Rectangle 4">
            <a:extLst>
              <a:ext uri="{FF2B5EF4-FFF2-40B4-BE49-F238E27FC236}">
                <a16:creationId xmlns:a16="http://schemas.microsoft.com/office/drawing/2014/main" id="{9A03AB09-E5D3-430B-B1EB-9779B8C8D4D3}"/>
              </a:ext>
            </a:extLst>
          </p:cNvPr>
          <p:cNvSpPr/>
          <p:nvPr/>
        </p:nvSpPr>
        <p:spPr>
          <a:xfrm>
            <a:off x="3099090" y="5232423"/>
            <a:ext cx="3828292"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3D MODEL OF AN ENGINE ASSEMBLY</a:t>
            </a:r>
          </a:p>
        </p:txBody>
      </p:sp>
    </p:spTree>
    <p:extLst>
      <p:ext uri="{BB962C8B-B14F-4D97-AF65-F5344CB8AC3E}">
        <p14:creationId xmlns:p14="http://schemas.microsoft.com/office/powerpoint/2010/main" val="3655058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A9B5BB-7D6F-43C6-B15E-65B30D3F67CA}"/>
              </a:ext>
            </a:extLst>
          </p:cNvPr>
          <p:cNvSpPr>
            <a:spLocks noGrp="1"/>
          </p:cNvSpPr>
          <p:nvPr>
            <p:ph type="body" idx="1"/>
          </p:nvPr>
        </p:nvSpPr>
        <p:spPr>
          <a:xfrm>
            <a:off x="358219" y="490194"/>
            <a:ext cx="8328581" cy="5948313"/>
          </a:xfrm>
        </p:spPr>
        <p:txBody>
          <a:bodyPr/>
          <a:lstStyle/>
          <a:p>
            <a:pPr marL="114300" indent="0">
              <a:buNone/>
            </a:pPr>
            <a:r>
              <a:rPr lang="en-US" sz="1600" dirty="0">
                <a:latin typeface="Times New Roman" panose="02020603050405020304" pitchFamily="18" charset="0"/>
                <a:cs typeface="Times New Roman" panose="02020603050405020304" pitchFamily="18" charset="0"/>
              </a:rPr>
              <a:t>																																																																</a:t>
            </a:r>
          </a:p>
          <a:p>
            <a:pPr marL="114300" indent="0" algn="ctr">
              <a:buNone/>
            </a:pPr>
            <a:r>
              <a:rPr lang="en-US" sz="1600" dirty="0">
                <a:latin typeface="Times New Roman" panose="02020603050405020304" pitchFamily="18" charset="0"/>
                <a:cs typeface="Times New Roman" panose="02020603050405020304" pitchFamily="18" charset="0"/>
              </a:rPr>
              <a:t>	     																		 GEAR ASSEMBLY 																							</a:t>
            </a:r>
          </a:p>
          <a:p>
            <a:pPr marL="114300" indent="0">
              <a:buNone/>
            </a:pPr>
            <a:r>
              <a:rPr lang="en-US" sz="1600" dirty="0">
                <a:latin typeface="Times New Roman" panose="02020603050405020304" pitchFamily="18" charset="0"/>
                <a:cs typeface="Times New Roman" panose="02020603050405020304" pitchFamily="18" charset="0"/>
              </a:rPr>
              <a:t>                </a:t>
            </a:r>
          </a:p>
          <a:p>
            <a:pPr marL="114300" indent="0">
              <a:buNone/>
            </a:pPr>
            <a:endParaRPr lang="en-US" sz="1600" dirty="0">
              <a:latin typeface="Times New Roman" panose="02020603050405020304" pitchFamily="18" charset="0"/>
              <a:cs typeface="Times New Roman" panose="02020603050405020304" pitchFamily="18" charset="0"/>
            </a:endParaRPr>
          </a:p>
          <a:p>
            <a:pPr marL="114300" indent="0">
              <a:buNone/>
            </a:pPr>
            <a:endParaRPr lang="en-US" sz="1600" dirty="0">
              <a:latin typeface="Times New Roman" panose="02020603050405020304" pitchFamily="18" charset="0"/>
              <a:cs typeface="Times New Roman" panose="02020603050405020304" pitchFamily="18" charset="0"/>
            </a:endParaRPr>
          </a:p>
          <a:p>
            <a:pPr marL="114300" indent="0">
              <a:buNone/>
            </a:pPr>
            <a:endParaRPr lang="en-US" sz="1600" dirty="0">
              <a:latin typeface="Times New Roman" panose="02020603050405020304" pitchFamily="18" charset="0"/>
              <a:cs typeface="Times New Roman" panose="02020603050405020304" pitchFamily="18" charset="0"/>
            </a:endParaRPr>
          </a:p>
          <a:p>
            <a:pPr marL="114300" indent="0">
              <a:buNone/>
            </a:pPr>
            <a:endParaRPr lang="en-US" sz="1600" dirty="0">
              <a:latin typeface="Times New Roman" panose="02020603050405020304" pitchFamily="18" charset="0"/>
              <a:cs typeface="Times New Roman" panose="02020603050405020304" pitchFamily="18" charset="0"/>
            </a:endParaRPr>
          </a:p>
          <a:p>
            <a:pPr marL="114300" indent="0" algn="ctr">
              <a:buNone/>
            </a:pPr>
            <a:r>
              <a:rPr lang="en-US" sz="1600" dirty="0">
                <a:latin typeface="Times New Roman" panose="02020603050405020304" pitchFamily="18" charset="0"/>
                <a:cs typeface="Times New Roman" panose="02020603050405020304" pitchFamily="18" charset="0"/>
              </a:rPr>
              <a:t>  HOUSING ASSEMBLY</a:t>
            </a:r>
          </a:p>
          <a:p>
            <a:pPr marL="114300" indent="0" algn="ctr">
              <a:buNone/>
            </a:pPr>
            <a:endParaRPr lang="en-US" sz="1600" dirty="0">
              <a:latin typeface="Times New Roman" panose="02020603050405020304" pitchFamily="18" charset="0"/>
              <a:cs typeface="Times New Roman" panose="02020603050405020304" pitchFamily="18" charset="0"/>
            </a:endParaRPr>
          </a:p>
          <a:p>
            <a:pPr marL="114300" indent="0" algn="ctr">
              <a:buNone/>
            </a:pPr>
            <a:r>
              <a:rPr lang="en-US" sz="1600" dirty="0">
                <a:latin typeface="Times New Roman" panose="02020603050405020304" pitchFamily="18" charset="0"/>
                <a:cs typeface="Times New Roman" panose="02020603050405020304" pitchFamily="18" charset="0"/>
              </a:rPr>
              <a:t> EXPLODED VIEW OF THE SUB ASSEMBLIES</a:t>
            </a:r>
          </a:p>
          <a:p>
            <a:pPr marL="114300" indent="0">
              <a:buNone/>
            </a:pPr>
            <a:r>
              <a:rPr lang="en-US" sz="1600"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57AD8A65-EF97-4BD9-AA8F-FA04D01A5393}"/>
              </a:ext>
            </a:extLst>
          </p:cNvPr>
          <p:cNvPicPr>
            <a:picLocks noChangeAspect="1"/>
          </p:cNvPicPr>
          <p:nvPr/>
        </p:nvPicPr>
        <p:blipFill>
          <a:blip r:embed="rId2"/>
          <a:stretch>
            <a:fillRect/>
          </a:stretch>
        </p:blipFill>
        <p:spPr>
          <a:xfrm>
            <a:off x="2559377" y="724693"/>
            <a:ext cx="4025245" cy="2166218"/>
          </a:xfrm>
          <a:prstGeom prst="rect">
            <a:avLst/>
          </a:prstGeom>
        </p:spPr>
      </p:pic>
      <p:pic>
        <p:nvPicPr>
          <p:cNvPr id="8" name="Picture 7">
            <a:extLst>
              <a:ext uri="{FF2B5EF4-FFF2-40B4-BE49-F238E27FC236}">
                <a16:creationId xmlns:a16="http://schemas.microsoft.com/office/drawing/2014/main" id="{1C92122A-32AA-43FA-8395-5AA0604C71CB}"/>
              </a:ext>
            </a:extLst>
          </p:cNvPr>
          <p:cNvPicPr>
            <a:picLocks noChangeAspect="1"/>
          </p:cNvPicPr>
          <p:nvPr/>
        </p:nvPicPr>
        <p:blipFill>
          <a:blip r:embed="rId3"/>
          <a:stretch>
            <a:fillRect/>
          </a:stretch>
        </p:blipFill>
        <p:spPr>
          <a:xfrm>
            <a:off x="2559377" y="3429000"/>
            <a:ext cx="4025245" cy="2139602"/>
          </a:xfrm>
          <a:prstGeom prst="rect">
            <a:avLst/>
          </a:prstGeom>
        </p:spPr>
      </p:pic>
    </p:spTree>
    <p:extLst>
      <p:ext uri="{BB962C8B-B14F-4D97-AF65-F5344CB8AC3E}">
        <p14:creationId xmlns:p14="http://schemas.microsoft.com/office/powerpoint/2010/main" val="142798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p:nvPr/>
        </p:nvSpPr>
        <p:spPr>
          <a:xfrm>
            <a:off x="286917" y="235669"/>
            <a:ext cx="8523514" cy="5801237"/>
          </a:xfrm>
          <a:prstGeom prst="rect">
            <a:avLst/>
          </a:prstGeom>
          <a:noFill/>
          <a:ln>
            <a:noFill/>
          </a:ln>
        </p:spPr>
        <p:txBody>
          <a:bodyPr spcFirstLastPara="1" wrap="square" lIns="91425" tIns="45700" rIns="91425" bIns="45700" anchor="t" anchorCtr="0">
            <a:noAutofit/>
          </a:bodyPr>
          <a:lstStyle/>
          <a:p>
            <a:pPr marR="0" lvl="0" rtl="0">
              <a:lnSpc>
                <a:spcPct val="150000"/>
              </a:lnSpc>
              <a:spcBef>
                <a:spcPts val="0"/>
              </a:spcBef>
              <a:spcAft>
                <a:spcPts val="0"/>
              </a:spcAft>
              <a:buClr>
                <a:schemeClr val="dk1"/>
              </a:buClr>
              <a:buSzPts val="2400"/>
            </a:pPr>
            <a:endParaRPr lang="en-US" sz="2400" u="sng"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R="0" lvl="0" rtl="0">
              <a:lnSpc>
                <a:spcPct val="150000"/>
              </a:lnSpc>
              <a:spcBef>
                <a:spcPts val="0"/>
              </a:spcBef>
              <a:spcAft>
                <a:spcPts val="0"/>
              </a:spcAft>
              <a:buClr>
                <a:schemeClr val="dk1"/>
              </a:buClr>
              <a:buSzPts val="2400"/>
            </a:pPr>
            <a:r>
              <a:rPr lang="en-US" sz="2400" b="0"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3D DATA PREPARATON TOOL</a:t>
            </a:r>
            <a:r>
              <a:rPr lang="en-US" sz="2400" b="0" i="0"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PIXYZ STUDIO </a:t>
            </a:r>
          </a:p>
          <a:p>
            <a:pPr marL="342900" marR="0" lvl="0" indent="-342900" algn="just" rtl="0">
              <a:lnSpc>
                <a:spcPct val="150000"/>
              </a:lnSpc>
              <a:spcBef>
                <a:spcPts val="0"/>
              </a:spcBef>
              <a:spcAft>
                <a:spcPts val="0"/>
              </a:spcAft>
              <a:buClr>
                <a:schemeClr val="dk1"/>
              </a:buClr>
              <a:buSzPts val="2400"/>
              <a:buFont typeface="Arial" panose="020B0604020202020204" pitchFamily="34" charset="0"/>
              <a:buChar char="•"/>
            </a:pPr>
            <a:r>
              <a:rPr lang="en-US" sz="20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Creates high quality and low density meshes from almost any CAD model.</a:t>
            </a:r>
          </a:p>
          <a:p>
            <a:pPr marL="342900" lvl="0" indent="-342900" algn="just">
              <a:lnSpc>
                <a:spcPct val="150000"/>
              </a:lnSpc>
              <a:buClr>
                <a:schemeClr val="dk1"/>
              </a:buClr>
              <a:buSzPts val="2400"/>
              <a:buFont typeface="Arial" panose="020B0604020202020204" pitchFamily="34" charset="0"/>
              <a:buChar char="•"/>
            </a:pPr>
            <a:r>
              <a:rPr lang="en-US" sz="20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CAD file import      Repair CAD(to prevent non-assembled CAD elements)     		            Tessellation(for surface mesh generation)</a:t>
            </a:r>
            <a:r>
              <a:rPr lang="en-IN" sz="2000" dirty="0">
                <a:solidFill>
                  <a:srgbClr val="666666"/>
                </a:solidFill>
                <a:latin typeface="Times New Roman" panose="02020603050405020304" pitchFamily="18" charset="0"/>
                <a:ea typeface="Times New Roman" panose="02020603050405020304"/>
                <a:cs typeface="Times New Roman" panose="02020603050405020304" pitchFamily="18" charset="0"/>
              </a:rPr>
              <a:t> </a:t>
            </a:r>
          </a:p>
          <a:p>
            <a:pPr lvl="0" algn="just">
              <a:lnSpc>
                <a:spcPct val="150000"/>
              </a:lnSpc>
              <a:buClr>
                <a:schemeClr val="dk1"/>
              </a:buClr>
              <a:buSzPts val="2400"/>
            </a:pPr>
            <a:r>
              <a:rPr lang="en-IN" sz="2000" dirty="0">
                <a:solidFill>
                  <a:srgbClr val="666666"/>
                </a:solidFill>
                <a:latin typeface="Times New Roman" panose="02020603050405020304" pitchFamily="18" charset="0"/>
                <a:ea typeface="Times New Roman" panose="02020603050405020304"/>
                <a:cs typeface="Times New Roman" panose="02020603050405020304" pitchFamily="18" charset="0"/>
              </a:rPr>
              <a:t>		            </a:t>
            </a:r>
            <a:r>
              <a:rPr lang="en-IN" sz="2000" dirty="0">
                <a:solidFill>
                  <a:schemeClr val="tx1"/>
                </a:solidFill>
                <a:latin typeface="Times New Roman" panose="02020603050405020304" pitchFamily="18" charset="0"/>
                <a:ea typeface="Times New Roman" panose="02020603050405020304"/>
                <a:cs typeface="Times New Roman" panose="02020603050405020304" pitchFamily="18" charset="0"/>
              </a:rPr>
              <a:t>Model Repair(faces orientation, unification, topology correction)   									                           Invert orientation(all the faces of the model in same direction).</a:t>
            </a:r>
          </a:p>
          <a:p>
            <a:pPr lvl="0" algn="just">
              <a:lnSpc>
                <a:spcPct val="150000"/>
              </a:lnSpc>
              <a:buSzPts val="2400"/>
            </a:pPr>
            <a:r>
              <a:rPr lang="en-US" sz="2000" b="1"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To get a low-poly model for a virtual reality usage</a:t>
            </a:r>
          </a:p>
          <a:p>
            <a:pPr marL="342900" lvl="0" indent="-342900" algn="just">
              <a:lnSpc>
                <a:spcPct val="150000"/>
              </a:lnSpc>
              <a:buSzPts val="2400"/>
              <a:buFont typeface="Arial" panose="020B0604020202020204" pitchFamily="34" charset="0"/>
              <a:buChar char="•"/>
            </a:pPr>
            <a:r>
              <a:rPr lang="en-US" sz="20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Remove Holes – </a:t>
            </a:r>
            <a:r>
              <a:rPr lang="en-US" sz="2000" dirty="0" err="1">
                <a:latin typeface="Times New Roman" panose="02020603050405020304" pitchFamily="18" charset="0"/>
                <a:ea typeface="Times New Roman" panose="02020603050405020304"/>
                <a:cs typeface="Times New Roman" panose="02020603050405020304" pitchFamily="18" charset="0"/>
                <a:sym typeface="Times New Roman" panose="02020603050405020304"/>
              </a:rPr>
              <a:t>Surfacic</a:t>
            </a:r>
            <a:r>
              <a:rPr lang="en-US" sz="2000" dirty="0">
                <a:latin typeface="Times New Roman" panose="02020603050405020304" pitchFamily="18" charset="0"/>
                <a:ea typeface="Times New Roman" panose="02020603050405020304"/>
                <a:cs typeface="Times New Roman" panose="02020603050405020304" pitchFamily="18" charset="0"/>
                <a:sym typeface="Times New Roman" panose="02020603050405020304"/>
              </a:rPr>
              <a:t> holes-may reseal due to a tessellation failure.</a:t>
            </a:r>
          </a:p>
          <a:p>
            <a:pPr lvl="0">
              <a:lnSpc>
                <a:spcPct val="150000"/>
              </a:lnSpc>
              <a:buClr>
                <a:schemeClr val="dk1"/>
              </a:buClr>
              <a:buSzPts val="2400"/>
            </a:pPr>
            <a:endParaRPr lang="en-IN" sz="2400" dirty="0">
              <a:solidFill>
                <a:schemeClr val="tx1"/>
              </a:solidFill>
              <a:latin typeface="Times New Roman" panose="02020603050405020304" pitchFamily="18" charset="0"/>
              <a:ea typeface="Times New Roman" panose="02020603050405020304"/>
              <a:cs typeface="Times New Roman" panose="02020603050405020304" pitchFamily="18" charset="0"/>
            </a:endParaRPr>
          </a:p>
        </p:txBody>
      </p:sp>
      <p:cxnSp>
        <p:nvCxnSpPr>
          <p:cNvPr id="26" name="Straight Arrow Connector 25"/>
          <p:cNvCxnSpPr/>
          <p:nvPr/>
        </p:nvCxnSpPr>
        <p:spPr>
          <a:xfrm>
            <a:off x="2565916" y="2090058"/>
            <a:ext cx="3172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2537924" y="2556585"/>
            <a:ext cx="345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2537924" y="3928190"/>
            <a:ext cx="3825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2519263" y="3041775"/>
            <a:ext cx="3918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1"/>
          <p:cNvSpPr txBox="1"/>
          <p:nvPr/>
        </p:nvSpPr>
        <p:spPr>
          <a:xfrm>
            <a:off x="410547" y="839754"/>
            <a:ext cx="8733453" cy="6578081"/>
          </a:xfrm>
          <a:prstGeom prst="rect">
            <a:avLst/>
          </a:prstGeom>
          <a:noFill/>
          <a:ln>
            <a:noFill/>
          </a:ln>
        </p:spPr>
        <p:txBody>
          <a:bodyPr spcFirstLastPara="1" wrap="square" lIns="91425" tIns="45700" rIns="91425" bIns="45700" anchor="t" anchorCtr="0">
            <a:noAutofit/>
          </a:bodyPr>
          <a:lstStyle/>
          <a:p>
            <a:pPr marL="342900" marR="0" lvl="0" indent="-342900" rtl="0">
              <a:lnSpc>
                <a:spcPct val="150000"/>
              </a:lnSpc>
              <a:spcBef>
                <a:spcPts val="0"/>
              </a:spcBef>
              <a:spcAft>
                <a:spcPts val="0"/>
              </a:spcAft>
              <a:buClr>
                <a:schemeClr val="dk1"/>
              </a:buClr>
              <a:buSzPts val="2400"/>
              <a:buFont typeface="Arial" panose="020B0604020202020204" pitchFamily="34" charset="0"/>
              <a:buChar char="•"/>
            </a:pPr>
            <a:r>
              <a:rPr lang="en-US" sz="2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Hidden Removal – To remove all hidden parts, patches and polygons which are not necessary for the visualization.</a:t>
            </a:r>
          </a:p>
          <a:p>
            <a:pPr marL="342900" marR="0" lvl="0" indent="-342900" rtl="0">
              <a:lnSpc>
                <a:spcPct val="150000"/>
              </a:lnSpc>
              <a:spcBef>
                <a:spcPts val="0"/>
              </a:spcBef>
              <a:spcAft>
                <a:spcPts val="0"/>
              </a:spcAft>
              <a:buClr>
                <a:schemeClr val="dk1"/>
              </a:buClr>
              <a:buSzPts val="2400"/>
              <a:buFont typeface="Arial" panose="020B0604020202020204" pitchFamily="34" charset="0"/>
              <a:buChar char="•"/>
            </a:pPr>
            <a:r>
              <a:rPr lang="en-US" sz="2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Remove the link with CAD patches – To allow the re-meshing over patches boundaries(delete patches).</a:t>
            </a:r>
          </a:p>
          <a:p>
            <a:pPr marL="342900" lvl="0" indent="-342900">
              <a:lnSpc>
                <a:spcPct val="150000"/>
              </a:lnSpc>
              <a:buClr>
                <a:schemeClr val="dk1"/>
              </a:buClr>
              <a:buSzPts val="2400"/>
              <a:buFont typeface="Arial" panose="020B0604020202020204" pitchFamily="34" charset="0"/>
              <a:buChar char="•"/>
            </a:pPr>
            <a:r>
              <a:rPr lang="en-US" sz="2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Decimation – </a:t>
            </a:r>
            <a:r>
              <a:rPr lang="en-IN" sz="2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It reduces the polygon density of a mesh by deleting vertices. It allows precise control, preserving normal distortion and texture coordinates.</a:t>
            </a:r>
          </a:p>
          <a:p>
            <a:pPr marL="342900" lvl="0" indent="-342900">
              <a:lnSpc>
                <a:spcPct val="150000"/>
              </a:lnSpc>
              <a:buClr>
                <a:schemeClr val="dk1"/>
              </a:buClr>
              <a:buSzPts val="2400"/>
              <a:buFont typeface="Arial" panose="020B0604020202020204" pitchFamily="34" charset="0"/>
              <a:buChar char="•"/>
            </a:pPr>
            <a:r>
              <a:rPr lang="en-IN" sz="2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Export the model – The model has been optimised for a real-time usage, such as Virtual or Augmented Reality.</a:t>
            </a:r>
          </a:p>
          <a:p>
            <a:pPr marL="342900" marR="0" lvl="0" indent="-342900" rtl="0">
              <a:lnSpc>
                <a:spcPct val="150000"/>
              </a:lnSpc>
              <a:spcBef>
                <a:spcPts val="0"/>
              </a:spcBef>
              <a:spcAft>
                <a:spcPts val="0"/>
              </a:spcAft>
              <a:buClr>
                <a:schemeClr val="dk1"/>
              </a:buClr>
              <a:buSzPts val="2400"/>
              <a:buFont typeface="Arial" panose="020B0604020202020204" pitchFamily="34" charset="0"/>
              <a:buChar char="•"/>
            </a:pPr>
            <a:endParaRPr lang="en-US" sz="2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rtl="0">
              <a:lnSpc>
                <a:spcPct val="150000"/>
              </a:lnSpc>
              <a:spcBef>
                <a:spcPts val="0"/>
              </a:spcBef>
              <a:spcAft>
                <a:spcPts val="0"/>
              </a:spcAft>
              <a:buClr>
                <a:schemeClr val="dk1"/>
              </a:buClr>
              <a:buSzPts val="2400"/>
              <a:buFont typeface="Arial" panose="020B0604020202020204" pitchFamily="34" charset="0"/>
              <a:buChar char="•"/>
            </a:pPr>
            <a:endParaRPr lang="en-US" sz="2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ctr" rtl="0">
              <a:lnSpc>
                <a:spcPct val="150000"/>
              </a:lnSpc>
              <a:spcBef>
                <a:spcPts val="0"/>
              </a:spcBef>
              <a:spcAft>
                <a:spcPts val="0"/>
              </a:spcAft>
              <a:buClr>
                <a:schemeClr val="dk1"/>
              </a:buClr>
              <a:buSzPts val="2400"/>
              <a:buFont typeface="Arial" panose="020B0604020202020204" pitchFamily="34" charset="0"/>
              <a:buChar char="•"/>
            </a:pPr>
            <a:endParaRPr lang="en-US" sz="2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457200" algn="ctr" rtl="0">
              <a:lnSpc>
                <a:spcPct val="150000"/>
              </a:lnSpc>
              <a:spcBef>
                <a:spcPts val="0"/>
              </a:spcBef>
              <a:spcAft>
                <a:spcPts val="0"/>
              </a:spcAft>
              <a:buClr>
                <a:schemeClr val="dk1"/>
              </a:buClr>
              <a:buSzPts val="2400"/>
              <a:buFont typeface="Arial" panose="020B0604020202020204"/>
              <a:buChar char="•"/>
            </a:pPr>
            <a:endParaRPr lang="en-US"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ctr" rtl="0">
              <a:lnSpc>
                <a:spcPct val="150000"/>
              </a:lnSpc>
              <a:spcBef>
                <a:spcPts val="0"/>
              </a:spcBef>
              <a:spcAft>
                <a:spcPts val="0"/>
              </a:spcAft>
              <a:buClr>
                <a:schemeClr val="dk1"/>
              </a:buClr>
              <a:buSzPts val="2400"/>
              <a:buFont typeface="Arial" panose="020B0604020202020204" pitchFamily="34" charset="0"/>
              <a:buChar char="•"/>
            </a:pPr>
            <a:endParaRPr lang="en-US" sz="2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ctr" rtl="0">
              <a:lnSpc>
                <a:spcPct val="150000"/>
              </a:lnSpc>
              <a:spcBef>
                <a:spcPts val="0"/>
              </a:spcBef>
              <a:spcAft>
                <a:spcPts val="0"/>
              </a:spcAft>
              <a:buClr>
                <a:schemeClr val="dk1"/>
              </a:buClr>
              <a:buSzPts val="2400"/>
              <a:buFont typeface="Arial" panose="020B0604020202020204" pitchFamily="34" charset="0"/>
              <a:buChar char="•"/>
            </a:pPr>
            <a:endParaRPr lang="en-US" sz="2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457200" algn="ctr" rtl="0">
              <a:lnSpc>
                <a:spcPct val="150000"/>
              </a:lnSpc>
              <a:spcBef>
                <a:spcPts val="0"/>
              </a:spcBef>
              <a:spcAft>
                <a:spcPts val="0"/>
              </a:spcAft>
              <a:buClr>
                <a:schemeClr val="dk1"/>
              </a:buClr>
              <a:buSzPts val="2400"/>
              <a:buFont typeface="Arial" panose="020B0604020202020204"/>
              <a:buChar char="•"/>
            </a:pPr>
            <a:endParaRPr lang="en-US" sz="24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42900" marR="0" lvl="0" indent="-342900" algn="ctr" rtl="0">
              <a:lnSpc>
                <a:spcPct val="150000"/>
              </a:lnSpc>
              <a:spcBef>
                <a:spcPts val="0"/>
              </a:spcBef>
              <a:spcAft>
                <a:spcPts val="0"/>
              </a:spcAft>
              <a:buClr>
                <a:schemeClr val="dk1"/>
              </a:buClr>
              <a:buSzPts val="2400"/>
              <a:buFont typeface="Arial" panose="020B0604020202020204" pitchFamily="34" charset="0"/>
              <a:buChar char="•"/>
            </a:pPr>
            <a:endParaRPr lang="en-US" sz="24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441" y="370860"/>
            <a:ext cx="7679094" cy="625150"/>
          </a:xfrm>
        </p:spPr>
        <p:txBody>
          <a:bodyPr/>
          <a:lstStyle/>
          <a:p>
            <a:pPr algn="l"/>
            <a:r>
              <a:rPr lang="en-US" sz="2400" u="sng" dirty="0">
                <a:latin typeface="Times New Roman" panose="02020603050405020304" pitchFamily="18" charset="0"/>
                <a:cs typeface="Times New Roman" panose="02020603050405020304" pitchFamily="18" charset="0"/>
              </a:rPr>
              <a:t>DEVELOP</a:t>
            </a:r>
            <a:r>
              <a:rPr lang="en-US" sz="2400" dirty="0">
                <a:latin typeface="Times New Roman" panose="02020603050405020304" pitchFamily="18" charset="0"/>
                <a:cs typeface="Times New Roman" panose="02020603050405020304" pitchFamily="18" charset="0"/>
              </a:rPr>
              <a:t>: UNITY 3D</a:t>
            </a:r>
          </a:p>
        </p:txBody>
      </p:sp>
      <p:pic>
        <p:nvPicPr>
          <p:cNvPr id="3" name="Picture 2" descr="Screenshot (141)"/>
          <p:cNvPicPr>
            <a:picLocks noChangeAspect="1"/>
          </p:cNvPicPr>
          <p:nvPr/>
        </p:nvPicPr>
        <p:blipFill>
          <a:blip r:embed="rId2"/>
          <a:stretch>
            <a:fillRect/>
          </a:stretch>
        </p:blipFill>
        <p:spPr>
          <a:xfrm>
            <a:off x="1026368" y="1827392"/>
            <a:ext cx="7240555" cy="3742406"/>
          </a:xfrm>
          <a:prstGeom prst="rect">
            <a:avLst/>
          </a:prstGeom>
        </p:spPr>
      </p:pic>
      <p:sp>
        <p:nvSpPr>
          <p:cNvPr id="6" name="TextBox 5"/>
          <p:cNvSpPr txBox="1"/>
          <p:nvPr/>
        </p:nvSpPr>
        <p:spPr>
          <a:xfrm>
            <a:off x="3151414" y="1351790"/>
            <a:ext cx="1324947" cy="307777"/>
          </a:xfrm>
          <a:prstGeom prst="rect">
            <a:avLst/>
          </a:prstGeom>
          <a:noFill/>
        </p:spPr>
        <p:txBody>
          <a:bodyPr wrap="square" rtlCol="0">
            <a:spAutoFit/>
          </a:bodyPr>
          <a:lstStyle/>
          <a:p>
            <a:r>
              <a:rPr lang="en-US" dirty="0"/>
              <a:t>SCENE</a:t>
            </a:r>
          </a:p>
        </p:txBody>
      </p:sp>
      <p:cxnSp>
        <p:nvCxnSpPr>
          <p:cNvPr id="8" name="Straight Arrow Connector 7"/>
          <p:cNvCxnSpPr/>
          <p:nvPr/>
        </p:nvCxnSpPr>
        <p:spPr>
          <a:xfrm flipV="1">
            <a:off x="3237723" y="1707339"/>
            <a:ext cx="373224" cy="1040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744617" y="1084720"/>
            <a:ext cx="1073021" cy="307777"/>
          </a:xfrm>
          <a:prstGeom prst="rect">
            <a:avLst/>
          </a:prstGeom>
          <a:noFill/>
        </p:spPr>
        <p:txBody>
          <a:bodyPr wrap="square" rtlCol="0">
            <a:spAutoFit/>
          </a:bodyPr>
          <a:lstStyle/>
          <a:p>
            <a:r>
              <a:rPr lang="en-US" dirty="0"/>
              <a:t>GAME</a:t>
            </a:r>
          </a:p>
        </p:txBody>
      </p:sp>
      <p:cxnSp>
        <p:nvCxnSpPr>
          <p:cNvPr id="15" name="Straight Arrow Connector 14"/>
          <p:cNvCxnSpPr>
            <a:endCxn id="11" idx="2"/>
          </p:cNvCxnSpPr>
          <p:nvPr/>
        </p:nvCxnSpPr>
        <p:spPr>
          <a:xfrm flipH="1" flipV="1">
            <a:off x="5281128" y="1392497"/>
            <a:ext cx="275253" cy="9471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48670" y="1238608"/>
            <a:ext cx="1250301" cy="307777"/>
          </a:xfrm>
          <a:prstGeom prst="rect">
            <a:avLst/>
          </a:prstGeom>
          <a:noFill/>
        </p:spPr>
        <p:txBody>
          <a:bodyPr wrap="square" rtlCol="0">
            <a:spAutoFit/>
          </a:bodyPr>
          <a:lstStyle/>
          <a:p>
            <a:r>
              <a:rPr lang="en-US" dirty="0"/>
              <a:t>INSPECTOR</a:t>
            </a:r>
          </a:p>
        </p:txBody>
      </p:sp>
      <p:cxnSp>
        <p:nvCxnSpPr>
          <p:cNvPr id="18" name="Straight Arrow Connector 17"/>
          <p:cNvCxnSpPr/>
          <p:nvPr/>
        </p:nvCxnSpPr>
        <p:spPr>
          <a:xfrm flipH="1" flipV="1">
            <a:off x="7506477" y="1546385"/>
            <a:ext cx="158621" cy="8725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01522" y="1250238"/>
            <a:ext cx="1250303" cy="307777"/>
          </a:xfrm>
          <a:prstGeom prst="rect">
            <a:avLst/>
          </a:prstGeom>
          <a:noFill/>
        </p:spPr>
        <p:txBody>
          <a:bodyPr wrap="square" rtlCol="0">
            <a:spAutoFit/>
          </a:bodyPr>
          <a:lstStyle/>
          <a:p>
            <a:r>
              <a:rPr lang="en-US" dirty="0"/>
              <a:t>HIERARCHY</a:t>
            </a:r>
          </a:p>
        </p:txBody>
      </p:sp>
      <p:sp>
        <p:nvSpPr>
          <p:cNvPr id="22" name="TextBox 21"/>
          <p:cNvSpPr txBox="1"/>
          <p:nvPr/>
        </p:nvSpPr>
        <p:spPr>
          <a:xfrm>
            <a:off x="774441" y="5906145"/>
            <a:ext cx="1138335" cy="307777"/>
          </a:xfrm>
          <a:prstGeom prst="rect">
            <a:avLst/>
          </a:prstGeom>
          <a:noFill/>
        </p:spPr>
        <p:txBody>
          <a:bodyPr wrap="square" rtlCol="0">
            <a:spAutoFit/>
          </a:bodyPr>
          <a:lstStyle/>
          <a:p>
            <a:r>
              <a:rPr lang="en-US" dirty="0"/>
              <a:t>PROJECT</a:t>
            </a:r>
          </a:p>
        </p:txBody>
      </p:sp>
      <p:cxnSp>
        <p:nvCxnSpPr>
          <p:cNvPr id="26" name="Straight Arrow Connector 25"/>
          <p:cNvCxnSpPr/>
          <p:nvPr/>
        </p:nvCxnSpPr>
        <p:spPr>
          <a:xfrm flipH="1">
            <a:off x="1343609" y="5187309"/>
            <a:ext cx="111967" cy="7649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9" idx="2"/>
          </p:cNvCxnSpPr>
          <p:nvPr/>
        </p:nvCxnSpPr>
        <p:spPr>
          <a:xfrm flipH="1" flipV="1">
            <a:off x="1126674" y="1558015"/>
            <a:ext cx="123628" cy="9985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C53BE19-D0FF-4132-BA67-1522090D746D}"/>
              </a:ext>
            </a:extLst>
          </p:cNvPr>
          <p:cNvSpPr/>
          <p:nvPr/>
        </p:nvSpPr>
        <p:spPr>
          <a:xfrm>
            <a:off x="3781251" y="5689851"/>
            <a:ext cx="2850460" cy="338554"/>
          </a:xfrm>
          <a:prstGeom prst="rect">
            <a:avLst/>
          </a:prstGeom>
        </p:spPr>
        <p:txBody>
          <a:bodyPr wrap="none">
            <a:spAutoFit/>
          </a:bodyPr>
          <a:lstStyle/>
          <a:p>
            <a:pPr algn="ctr"/>
            <a:r>
              <a:rPr lang="en-US" sz="1600" dirty="0">
                <a:latin typeface="Times New Roman" panose="02020603050405020304" pitchFamily="18" charset="0"/>
                <a:cs typeface="Times New Roman" panose="02020603050405020304" pitchFamily="18" charset="0"/>
              </a:rPr>
              <a:t>UNITY EDITOR INTERFACE </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9741" y="3183510"/>
            <a:ext cx="7781195" cy="2770281"/>
          </a:xfrm>
          <a:prstGeom prst="rect">
            <a:avLst/>
          </a:prstGeom>
        </p:spPr>
      </p:pic>
      <p:pic>
        <p:nvPicPr>
          <p:cNvPr id="6" name="Picture 5"/>
          <p:cNvPicPr>
            <a:picLocks noChangeAspect="1"/>
          </p:cNvPicPr>
          <p:nvPr/>
        </p:nvPicPr>
        <p:blipFill>
          <a:blip r:embed="rId3"/>
          <a:stretch>
            <a:fillRect/>
          </a:stretch>
        </p:blipFill>
        <p:spPr>
          <a:xfrm>
            <a:off x="599740" y="418369"/>
            <a:ext cx="3507239" cy="1971859"/>
          </a:xfrm>
          <a:prstGeom prst="rect">
            <a:avLst/>
          </a:prstGeom>
        </p:spPr>
      </p:pic>
      <p:pic>
        <p:nvPicPr>
          <p:cNvPr id="7" name="Picture 6"/>
          <p:cNvPicPr>
            <a:picLocks noChangeAspect="1"/>
          </p:cNvPicPr>
          <p:nvPr/>
        </p:nvPicPr>
        <p:blipFill>
          <a:blip r:embed="rId4"/>
          <a:stretch>
            <a:fillRect/>
          </a:stretch>
        </p:blipFill>
        <p:spPr>
          <a:xfrm>
            <a:off x="4812901" y="418369"/>
            <a:ext cx="3568035" cy="2006040"/>
          </a:xfrm>
          <a:prstGeom prst="rect">
            <a:avLst/>
          </a:prstGeom>
        </p:spPr>
      </p:pic>
      <p:sp>
        <p:nvSpPr>
          <p:cNvPr id="8" name="TextBox 7"/>
          <p:cNvSpPr txBox="1"/>
          <p:nvPr/>
        </p:nvSpPr>
        <p:spPr>
          <a:xfrm>
            <a:off x="1504273" y="2562683"/>
            <a:ext cx="1698171" cy="306705"/>
          </a:xfrm>
          <a:prstGeom prst="rect">
            <a:avLst/>
          </a:prstGeom>
          <a:noFill/>
        </p:spPr>
        <p:txBody>
          <a:bodyPr wrap="square" rtlCol="0">
            <a:spAutoFit/>
          </a:bodyPr>
          <a:lstStyle/>
          <a:p>
            <a:r>
              <a:rPr lang="en-US" dirty="0"/>
              <a:t>S</a:t>
            </a:r>
            <a:r>
              <a:rPr lang="en-IN" altLang="en-US" dirty="0"/>
              <a:t>TEP</a:t>
            </a:r>
            <a:r>
              <a:rPr lang="en-US" dirty="0"/>
              <a:t>-1</a:t>
            </a:r>
          </a:p>
        </p:txBody>
      </p:sp>
      <p:sp>
        <p:nvSpPr>
          <p:cNvPr id="9" name="TextBox 8"/>
          <p:cNvSpPr txBox="1"/>
          <p:nvPr/>
        </p:nvSpPr>
        <p:spPr>
          <a:xfrm>
            <a:off x="5803641" y="2562683"/>
            <a:ext cx="2071396" cy="306705"/>
          </a:xfrm>
          <a:prstGeom prst="rect">
            <a:avLst/>
          </a:prstGeom>
          <a:noFill/>
        </p:spPr>
        <p:txBody>
          <a:bodyPr wrap="square" rtlCol="0">
            <a:spAutoFit/>
          </a:bodyPr>
          <a:lstStyle/>
          <a:p>
            <a:r>
              <a:rPr lang="en-US" dirty="0"/>
              <a:t>S</a:t>
            </a:r>
            <a:r>
              <a:rPr lang="en-IN" altLang="en-US" dirty="0"/>
              <a:t>TEP</a:t>
            </a:r>
            <a:r>
              <a:rPr lang="en-US" dirty="0"/>
              <a:t>-2</a:t>
            </a:r>
          </a:p>
        </p:txBody>
      </p:sp>
      <p:sp>
        <p:nvSpPr>
          <p:cNvPr id="11" name="TextBox 10"/>
          <p:cNvSpPr txBox="1"/>
          <p:nvPr/>
        </p:nvSpPr>
        <p:spPr>
          <a:xfrm>
            <a:off x="3769829" y="6087032"/>
            <a:ext cx="2034073" cy="306705"/>
          </a:xfrm>
          <a:prstGeom prst="rect">
            <a:avLst/>
          </a:prstGeom>
          <a:noFill/>
        </p:spPr>
        <p:txBody>
          <a:bodyPr wrap="square" rtlCol="0">
            <a:spAutoFit/>
          </a:bodyPr>
          <a:lstStyle/>
          <a:p>
            <a:r>
              <a:rPr lang="en-US" dirty="0"/>
              <a:t>S</a:t>
            </a:r>
            <a:r>
              <a:rPr lang="en-IN" altLang="en-US" dirty="0"/>
              <a:t>TEP</a:t>
            </a:r>
            <a:r>
              <a:rPr lang="en-US" dirty="0"/>
              <a:t>-3</a:t>
            </a:r>
          </a:p>
        </p:txBody>
      </p:sp>
      <p:sp>
        <p:nvSpPr>
          <p:cNvPr id="12" name="Arrow: Right 11"/>
          <p:cNvSpPr/>
          <p:nvPr/>
        </p:nvSpPr>
        <p:spPr>
          <a:xfrm>
            <a:off x="4282751" y="1324947"/>
            <a:ext cx="419878" cy="335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p:cNvSpPr/>
          <p:nvPr/>
        </p:nvSpPr>
        <p:spPr>
          <a:xfrm>
            <a:off x="5234473" y="2733869"/>
            <a:ext cx="317241" cy="3638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598367" cy="761060"/>
          </a:xfrm>
        </p:spPr>
        <p:txBody>
          <a:bodyPr/>
          <a:lstStyle/>
          <a:p>
            <a:pPr algn="l"/>
            <a:r>
              <a:rPr lang="en-US" sz="2400" u="sng" dirty="0">
                <a:latin typeface="Times New Roman" panose="02020603050405020304" pitchFamily="18" charset="0"/>
                <a:cs typeface="Times New Roman" panose="02020603050405020304" pitchFamily="18" charset="0"/>
              </a:rPr>
              <a:t>SCRIPT</a:t>
            </a:r>
            <a:r>
              <a:rPr lang="en-US" sz="2400" dirty="0">
                <a:latin typeface="Times New Roman" panose="02020603050405020304" pitchFamily="18" charset="0"/>
                <a:cs typeface="Times New Roman" panose="02020603050405020304" pitchFamily="18" charset="0"/>
              </a:rPr>
              <a:t>: VISUAL STUDIO</a:t>
            </a:r>
          </a:p>
        </p:txBody>
      </p:sp>
      <p:sp>
        <p:nvSpPr>
          <p:cNvPr id="3" name="Text Placeholder 2"/>
          <p:cNvSpPr>
            <a:spLocks noGrp="1"/>
          </p:cNvSpPr>
          <p:nvPr>
            <p:ph type="body" idx="1"/>
          </p:nvPr>
        </p:nvSpPr>
        <p:spPr>
          <a:xfrm>
            <a:off x="457200" y="1119058"/>
            <a:ext cx="8229600" cy="4525963"/>
          </a:xfrm>
        </p:spPr>
        <p:txBody>
          <a:bodyPr/>
          <a:lstStyle/>
          <a:p>
            <a:endParaRPr lang="en-US" dirty="0"/>
          </a:p>
        </p:txBody>
      </p:sp>
      <p:pic>
        <p:nvPicPr>
          <p:cNvPr id="4" name="Picture 3"/>
          <p:cNvPicPr>
            <a:picLocks noChangeAspect="1"/>
          </p:cNvPicPr>
          <p:nvPr/>
        </p:nvPicPr>
        <p:blipFill>
          <a:blip r:embed="rId2"/>
          <a:stretch>
            <a:fillRect/>
          </a:stretch>
        </p:blipFill>
        <p:spPr>
          <a:xfrm>
            <a:off x="457200" y="1035698"/>
            <a:ext cx="8229600" cy="4883941"/>
          </a:xfrm>
          <a:prstGeom prst="rect">
            <a:avLst/>
          </a:prstGeom>
        </p:spPr>
      </p:pic>
      <p:sp>
        <p:nvSpPr>
          <p:cNvPr id="5" name="TextBox 4"/>
          <p:cNvSpPr txBox="1"/>
          <p:nvPr/>
        </p:nvSpPr>
        <p:spPr>
          <a:xfrm>
            <a:off x="2995127" y="6288833"/>
            <a:ext cx="3340359" cy="307777"/>
          </a:xfrm>
          <a:prstGeom prst="rect">
            <a:avLst/>
          </a:prstGeom>
          <a:noFill/>
        </p:spPr>
        <p:txBody>
          <a:bodyPr wrap="square" rtlCol="0">
            <a:spAutoFit/>
          </a:bodyPr>
          <a:lstStyle/>
          <a:p>
            <a:pPr algn="ctr"/>
            <a:r>
              <a:rPr lang="en-US" dirty="0"/>
              <a:t>                 BASIC C# CODE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3A03-F350-4AFA-A869-E7E05D7C4898}"/>
              </a:ext>
            </a:extLst>
          </p:cNvPr>
          <p:cNvSpPr>
            <a:spLocks noGrp="1"/>
          </p:cNvSpPr>
          <p:nvPr>
            <p:ph type="title"/>
          </p:nvPr>
        </p:nvSpPr>
        <p:spPr>
          <a:xfrm>
            <a:off x="1730828" y="242596"/>
            <a:ext cx="5682343" cy="489241"/>
          </a:xfrm>
        </p:spPr>
        <p:txBody>
          <a:bodyPr/>
          <a:lstStyle/>
          <a:p>
            <a:r>
              <a:rPr lang="en-US" sz="2400" dirty="0">
                <a:latin typeface="Times New Roman" panose="02020603050405020304" pitchFamily="18" charset="0"/>
                <a:cs typeface="Times New Roman" panose="02020603050405020304" pitchFamily="18" charset="0"/>
              </a:rPr>
              <a:t>DEVELOPMENT OF THE APPLICATION</a:t>
            </a:r>
          </a:p>
        </p:txBody>
      </p:sp>
      <p:sp>
        <p:nvSpPr>
          <p:cNvPr id="3" name="Text Placeholder 2">
            <a:extLst>
              <a:ext uri="{FF2B5EF4-FFF2-40B4-BE49-F238E27FC236}">
                <a16:creationId xmlns:a16="http://schemas.microsoft.com/office/drawing/2014/main" id="{52245B90-77D4-4099-A619-A2F35DE25D59}"/>
              </a:ext>
            </a:extLst>
          </p:cNvPr>
          <p:cNvSpPr>
            <a:spLocks noGrp="1"/>
          </p:cNvSpPr>
          <p:nvPr>
            <p:ph type="body" idx="1"/>
          </p:nvPr>
        </p:nvSpPr>
        <p:spPr>
          <a:xfrm>
            <a:off x="457199" y="731837"/>
            <a:ext cx="8229600" cy="5790261"/>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In unity (version:2019.3.5f1) the required environment is created.</a:t>
            </a:r>
          </a:p>
          <a:p>
            <a:pPr algn="just">
              <a:lnSpc>
                <a:spcPct val="150000"/>
              </a:lnSpc>
            </a:pPr>
            <a:r>
              <a:rPr lang="en-US" sz="2000" dirty="0">
                <a:latin typeface="Times New Roman" panose="02020603050405020304" pitchFamily="18" charset="0"/>
                <a:cs typeface="Times New Roman" panose="02020603050405020304" pitchFamily="18" charset="0"/>
              </a:rPr>
              <a:t>In learning mode, it will be shown both the engine assembly and individual components of the engine. It will give a complete understanding of the construction of an engine.</a:t>
            </a:r>
          </a:p>
          <a:p>
            <a:pPr algn="just">
              <a:lnSpc>
                <a:spcPct val="150000"/>
              </a:lnSpc>
            </a:pPr>
            <a:r>
              <a:rPr lang="en-US" sz="2000" dirty="0">
                <a:latin typeface="Times New Roman" panose="02020603050405020304" pitchFamily="18" charset="0"/>
                <a:cs typeface="Times New Roman" panose="02020603050405020304" pitchFamily="18" charset="0"/>
              </a:rPr>
              <a:t>In training mode, we changed the select script to drag-and-drop script. All the parts should be placed in the correct position and make the complete engine assembly.</a:t>
            </a:r>
          </a:p>
          <a:p>
            <a:pPr algn="just">
              <a:lnSpc>
                <a:spcPct val="150000"/>
              </a:lnSpc>
            </a:pPr>
            <a:r>
              <a:rPr lang="en-US" sz="2000" dirty="0">
                <a:latin typeface="Times New Roman" panose="02020603050405020304" pitchFamily="18" charset="0"/>
                <a:cs typeface="Times New Roman" panose="02020603050405020304" pitchFamily="18" charset="0"/>
              </a:rPr>
              <a:t>In self-evaluation mode, we hide the main engine assembly. According to the number of parts assembled in correct position, can evaluate the student's performance and their understanding of the concept. Finally, it will give a score, this will motivate the students to perform well in the examination. </a:t>
            </a:r>
          </a:p>
          <a:p>
            <a:pPr marL="11430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5232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176)"/>
          <p:cNvPicPr>
            <a:picLocks noChangeAspect="1"/>
          </p:cNvPicPr>
          <p:nvPr/>
        </p:nvPicPr>
        <p:blipFill>
          <a:blip r:embed="rId2"/>
          <a:stretch>
            <a:fillRect/>
          </a:stretch>
        </p:blipFill>
        <p:spPr>
          <a:xfrm>
            <a:off x="286385" y="404443"/>
            <a:ext cx="4070985" cy="2367280"/>
          </a:xfrm>
          <a:prstGeom prst="rect">
            <a:avLst/>
          </a:prstGeom>
        </p:spPr>
      </p:pic>
      <p:pic>
        <p:nvPicPr>
          <p:cNvPr id="5" name="Picture 4" descr="Screenshot (177)"/>
          <p:cNvPicPr>
            <a:picLocks noChangeAspect="1"/>
          </p:cNvPicPr>
          <p:nvPr/>
        </p:nvPicPr>
        <p:blipFill>
          <a:blip r:embed="rId3"/>
          <a:stretch>
            <a:fillRect/>
          </a:stretch>
        </p:blipFill>
        <p:spPr>
          <a:xfrm>
            <a:off x="1285875" y="3356610"/>
            <a:ext cx="6571615" cy="3025140"/>
          </a:xfrm>
          <a:prstGeom prst="rect">
            <a:avLst/>
          </a:prstGeom>
        </p:spPr>
      </p:pic>
      <p:pic>
        <p:nvPicPr>
          <p:cNvPr id="6" name="Picture 5" descr="Screenshot (178)"/>
          <p:cNvPicPr>
            <a:picLocks noChangeAspect="1"/>
          </p:cNvPicPr>
          <p:nvPr/>
        </p:nvPicPr>
        <p:blipFill>
          <a:blip r:embed="rId4"/>
          <a:stretch>
            <a:fillRect/>
          </a:stretch>
        </p:blipFill>
        <p:spPr>
          <a:xfrm>
            <a:off x="4808220" y="432435"/>
            <a:ext cx="4209415" cy="2367280"/>
          </a:xfrm>
          <a:prstGeom prst="rect">
            <a:avLst/>
          </a:prstGeom>
        </p:spPr>
      </p:pic>
      <p:sp>
        <p:nvSpPr>
          <p:cNvPr id="12" name="Arrow: Right 11"/>
          <p:cNvSpPr/>
          <p:nvPr/>
        </p:nvSpPr>
        <p:spPr>
          <a:xfrm>
            <a:off x="4427855" y="1490345"/>
            <a:ext cx="288925" cy="252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p:cNvSpPr/>
          <p:nvPr/>
        </p:nvSpPr>
        <p:spPr>
          <a:xfrm>
            <a:off x="5866933" y="2896429"/>
            <a:ext cx="317241" cy="3638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Box 1"/>
          <p:cNvSpPr txBox="1"/>
          <p:nvPr/>
        </p:nvSpPr>
        <p:spPr>
          <a:xfrm>
            <a:off x="1492250" y="2953385"/>
            <a:ext cx="1658620" cy="306705"/>
          </a:xfrm>
          <a:prstGeom prst="rect">
            <a:avLst/>
          </a:prstGeom>
          <a:noFill/>
        </p:spPr>
        <p:txBody>
          <a:bodyPr wrap="square" rtlCol="0">
            <a:spAutoFit/>
          </a:bodyPr>
          <a:lstStyle/>
          <a:p>
            <a:r>
              <a:rPr lang="en-IN" altLang="en-US"/>
              <a:t>STEP-1</a:t>
            </a:r>
          </a:p>
        </p:txBody>
      </p:sp>
      <p:sp>
        <p:nvSpPr>
          <p:cNvPr id="3" name="Text Box 2"/>
          <p:cNvSpPr txBox="1"/>
          <p:nvPr/>
        </p:nvSpPr>
        <p:spPr>
          <a:xfrm>
            <a:off x="6468745" y="2953385"/>
            <a:ext cx="1658620" cy="306705"/>
          </a:xfrm>
          <a:prstGeom prst="rect">
            <a:avLst/>
          </a:prstGeom>
          <a:noFill/>
        </p:spPr>
        <p:txBody>
          <a:bodyPr wrap="square" rtlCol="0">
            <a:spAutoFit/>
          </a:bodyPr>
          <a:lstStyle/>
          <a:p>
            <a:r>
              <a:rPr lang="en-IN" altLang="en-US"/>
              <a:t>STEP-2</a:t>
            </a:r>
          </a:p>
        </p:txBody>
      </p:sp>
      <p:sp>
        <p:nvSpPr>
          <p:cNvPr id="7" name="Text Box 6"/>
          <p:cNvSpPr txBox="1"/>
          <p:nvPr/>
        </p:nvSpPr>
        <p:spPr>
          <a:xfrm>
            <a:off x="4357370" y="6467475"/>
            <a:ext cx="1658620" cy="306705"/>
          </a:xfrm>
          <a:prstGeom prst="rect">
            <a:avLst/>
          </a:prstGeom>
          <a:noFill/>
        </p:spPr>
        <p:txBody>
          <a:bodyPr wrap="square" rtlCol="0">
            <a:spAutoFit/>
          </a:bodyPr>
          <a:lstStyle/>
          <a:p>
            <a:r>
              <a:rPr lang="en-IN" altLang="en-US"/>
              <a:t>STEP-3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457200" y="213360"/>
            <a:ext cx="8229600" cy="868362"/>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Times New Roman" panose="02020603050405020304"/>
              <a:buNone/>
            </a:pPr>
            <a:r>
              <a:rPr lang="en-US" sz="2400" dirty="0">
                <a:latin typeface="Times New Roman" panose="02020603050405020304"/>
                <a:ea typeface="Times New Roman" panose="02020603050405020304"/>
                <a:cs typeface="Times New Roman" panose="02020603050405020304"/>
                <a:sym typeface="Times New Roman" panose="02020603050405020304"/>
              </a:rPr>
              <a:t>ABSTRACT</a:t>
            </a:r>
            <a:endParaRPr sz="24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95" name="Google Shape;95;p14"/>
          <p:cNvSpPr txBox="1"/>
          <p:nvPr/>
        </p:nvSpPr>
        <p:spPr>
          <a:xfrm>
            <a:off x="228600" y="1063752"/>
            <a:ext cx="8458200" cy="3800479"/>
          </a:xfrm>
          <a:prstGeom prst="rect">
            <a:avLst/>
          </a:prstGeom>
          <a:noFill/>
          <a:ln>
            <a:noFill/>
          </a:ln>
        </p:spPr>
        <p:txBody>
          <a:bodyPr spcFirstLastPara="1" wrap="square" lIns="91425" tIns="45700" rIns="91425" bIns="45700" anchor="t" anchorCtr="0">
            <a:noAutofit/>
          </a:bodyPr>
          <a:lstStyle/>
          <a:p>
            <a:pPr marL="0" lvl="0" indent="0" algn="just">
              <a:lnSpc>
                <a:spcPct val="150000"/>
              </a:lnSpc>
              <a:buClr>
                <a:schemeClr val="dk1"/>
              </a:buClr>
              <a:buSzPts val="2400"/>
              <a:buFont typeface="Arial" panose="020B0604020202020204"/>
              <a:buNone/>
            </a:pPr>
            <a:r>
              <a:rPr lang="en-US" altLang="en-IN"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Virtual Reality(VR)</a:t>
            </a:r>
            <a:r>
              <a:rPr lang="en-IN"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provides an interface that enables to train the users and improve their skills using virtual environment. This virtual environment is developed by using Unity 3D. This project(Development of virtual environment for an assembly of machine components ) is inclined to experience richer and more engaging learning experiences that can be provided through books, websites or even videos. It immerses the user in a 3</a:t>
            </a:r>
            <a:r>
              <a:rPr lang="en-US" altLang="en-IN"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a:t>
            </a:r>
            <a:r>
              <a:rPr lang="en-IN"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interactive experience that allows interactive learning in a controlled and safe environment. </a:t>
            </a:r>
            <a:endParaRPr lang="en-US" sz="20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76D002-6406-4860-9BAD-CBBB9AFA4658}"/>
              </a:ext>
            </a:extLst>
          </p:cNvPr>
          <p:cNvPicPr>
            <a:picLocks noChangeAspect="1"/>
          </p:cNvPicPr>
          <p:nvPr/>
        </p:nvPicPr>
        <p:blipFill>
          <a:blip r:embed="rId2"/>
          <a:stretch>
            <a:fillRect/>
          </a:stretch>
        </p:blipFill>
        <p:spPr>
          <a:xfrm>
            <a:off x="802432" y="189016"/>
            <a:ext cx="7539135" cy="2694141"/>
          </a:xfrm>
          <a:prstGeom prst="rect">
            <a:avLst/>
          </a:prstGeom>
        </p:spPr>
      </p:pic>
      <p:sp>
        <p:nvSpPr>
          <p:cNvPr id="4" name="Rectangle 3">
            <a:extLst>
              <a:ext uri="{FF2B5EF4-FFF2-40B4-BE49-F238E27FC236}">
                <a16:creationId xmlns:a16="http://schemas.microsoft.com/office/drawing/2014/main" id="{AE0A99F8-D842-4E0F-9278-2E50BB6A149B}"/>
              </a:ext>
            </a:extLst>
          </p:cNvPr>
          <p:cNvSpPr/>
          <p:nvPr/>
        </p:nvSpPr>
        <p:spPr>
          <a:xfrm>
            <a:off x="4203949" y="2957871"/>
            <a:ext cx="736099" cy="307777"/>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STEP 4</a:t>
            </a:r>
            <a:endParaRPr lang="en-US" dirty="0"/>
          </a:p>
        </p:txBody>
      </p:sp>
      <p:pic>
        <p:nvPicPr>
          <p:cNvPr id="8" name="Picture 7">
            <a:extLst>
              <a:ext uri="{FF2B5EF4-FFF2-40B4-BE49-F238E27FC236}">
                <a16:creationId xmlns:a16="http://schemas.microsoft.com/office/drawing/2014/main" id="{24666DF9-B5DE-495C-AB4D-723EBE1D66E0}"/>
              </a:ext>
            </a:extLst>
          </p:cNvPr>
          <p:cNvPicPr>
            <a:picLocks noChangeAspect="1"/>
          </p:cNvPicPr>
          <p:nvPr/>
        </p:nvPicPr>
        <p:blipFill>
          <a:blip r:embed="rId3"/>
          <a:stretch>
            <a:fillRect/>
          </a:stretch>
        </p:blipFill>
        <p:spPr>
          <a:xfrm>
            <a:off x="802432" y="3265648"/>
            <a:ext cx="7539135" cy="2878490"/>
          </a:xfrm>
          <a:prstGeom prst="rect">
            <a:avLst/>
          </a:prstGeom>
        </p:spPr>
      </p:pic>
      <p:sp>
        <p:nvSpPr>
          <p:cNvPr id="9" name="Rectangle 8">
            <a:extLst>
              <a:ext uri="{FF2B5EF4-FFF2-40B4-BE49-F238E27FC236}">
                <a16:creationId xmlns:a16="http://schemas.microsoft.com/office/drawing/2014/main" id="{C1D8BBF3-7EAB-49B5-99D3-70FE8B76853E}"/>
              </a:ext>
            </a:extLst>
          </p:cNvPr>
          <p:cNvSpPr/>
          <p:nvPr/>
        </p:nvSpPr>
        <p:spPr>
          <a:xfrm>
            <a:off x="4203948" y="6218852"/>
            <a:ext cx="736099" cy="307777"/>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STEP 5</a:t>
            </a:r>
            <a:endParaRPr lang="en-US" dirty="0"/>
          </a:p>
        </p:txBody>
      </p:sp>
    </p:spTree>
    <p:extLst>
      <p:ext uri="{BB962C8B-B14F-4D97-AF65-F5344CB8AC3E}">
        <p14:creationId xmlns:p14="http://schemas.microsoft.com/office/powerpoint/2010/main" val="546689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B51A-B30F-4743-9F75-64E19C369918}"/>
              </a:ext>
            </a:extLst>
          </p:cNvPr>
          <p:cNvSpPr>
            <a:spLocks noGrp="1"/>
          </p:cNvSpPr>
          <p:nvPr>
            <p:ph type="title"/>
          </p:nvPr>
        </p:nvSpPr>
        <p:spPr>
          <a:xfrm>
            <a:off x="457200" y="274638"/>
            <a:ext cx="8229600" cy="457199"/>
          </a:xfrm>
        </p:spPr>
        <p:txBody>
          <a:bodyPr/>
          <a:lstStyle/>
          <a:p>
            <a:pPr algn="l"/>
            <a:r>
              <a:rPr lang="en-US" sz="2400" u="sng" dirty="0">
                <a:latin typeface="Times New Roman" panose="02020603050405020304" pitchFamily="18" charset="0"/>
                <a:cs typeface="Times New Roman" panose="02020603050405020304" pitchFamily="18" charset="0"/>
              </a:rPr>
              <a:t>DEPLOY</a:t>
            </a:r>
            <a:r>
              <a:rPr lang="en-US" sz="2400" dirty="0">
                <a:latin typeface="Times New Roman" panose="02020603050405020304" pitchFamily="18" charset="0"/>
                <a:cs typeface="Times New Roman" panose="02020603050405020304" pitchFamily="18" charset="0"/>
              </a:rPr>
              <a:t>: OCULUS GO</a:t>
            </a:r>
          </a:p>
        </p:txBody>
      </p:sp>
      <p:sp>
        <p:nvSpPr>
          <p:cNvPr id="3" name="Text Placeholder 2">
            <a:extLst>
              <a:ext uri="{FF2B5EF4-FFF2-40B4-BE49-F238E27FC236}">
                <a16:creationId xmlns:a16="http://schemas.microsoft.com/office/drawing/2014/main" id="{F7EAB1B5-C74E-43FE-B759-C7439F19C198}"/>
              </a:ext>
            </a:extLst>
          </p:cNvPr>
          <p:cNvSpPr>
            <a:spLocks noGrp="1"/>
          </p:cNvSpPr>
          <p:nvPr>
            <p:ph type="body" idx="1"/>
          </p:nvPr>
        </p:nvSpPr>
        <p:spPr>
          <a:xfrm>
            <a:off x="457200" y="844420"/>
            <a:ext cx="8229600" cy="5738942"/>
          </a:xfrm>
        </p:spPr>
        <p:txBody>
          <a:bodyPr/>
          <a:lstStyle/>
          <a:p>
            <a:pPr marL="114300" indent="0" algn="just">
              <a:lnSpc>
                <a:spcPct val="150000"/>
              </a:lnSpc>
              <a:buNone/>
            </a:pPr>
            <a:r>
              <a:rPr lang="en-IN" sz="2000" dirty="0">
                <a:latin typeface="Times New Roman" panose="02020603050405020304" pitchFamily="18" charset="0"/>
                <a:cs typeface="Times New Roman" panose="02020603050405020304" pitchFamily="18" charset="0"/>
              </a:rPr>
              <a:t>The Oculus Go is a standalone virtual reality headset developed by Facebook Technologies in partnership with Qualcomm and Xiaomi. The Go is an all-in-one headset, meaning it contains all the necessary components to provide virtual reality experiences and doesn't require a connection to an external device to use. </a:t>
            </a:r>
            <a:endParaRPr lang="en-US" sz="2000" dirty="0">
              <a:latin typeface="Times New Roman" panose="02020603050405020304" pitchFamily="18" charset="0"/>
              <a:cs typeface="Times New Roman" panose="02020603050405020304" pitchFamily="18" charset="0"/>
            </a:endParaRPr>
          </a:p>
          <a:p>
            <a:pPr marL="114300" indent="0" algn="just">
              <a:lnSpc>
                <a:spcPct val="150000"/>
              </a:lnSpc>
              <a:buNone/>
            </a:pPr>
            <a:r>
              <a:rPr lang="en-US" sz="2000" b="1" dirty="0">
                <a:latin typeface="Times New Roman" panose="02020603050405020304" pitchFamily="18" charset="0"/>
                <a:cs typeface="Times New Roman" panose="02020603050405020304" pitchFamily="18" charset="0"/>
              </a:rPr>
              <a:t>Set Up Oculus Go Device</a:t>
            </a:r>
          </a:p>
          <a:p>
            <a:pPr lvl="0" algn="just">
              <a:lnSpc>
                <a:spcPct val="150000"/>
              </a:lnSpc>
            </a:pPr>
            <a:r>
              <a:rPr lang="en-US" sz="2000" dirty="0">
                <a:latin typeface="Times New Roman" panose="02020603050405020304" pitchFamily="18" charset="0"/>
                <a:cs typeface="Times New Roman" panose="02020603050405020304" pitchFamily="18" charset="0"/>
              </a:rPr>
              <a:t>Download the Oculus companion app</a:t>
            </a:r>
          </a:p>
          <a:p>
            <a:pPr marL="114300" lvl="0" indent="0" algn="just">
              <a:lnSpc>
                <a:spcPct val="150000"/>
              </a:lnSpc>
              <a:buNone/>
            </a:pPr>
            <a:r>
              <a:rPr lang="en-US" sz="2000" dirty="0">
                <a:latin typeface="Times New Roman" panose="02020603050405020304" pitchFamily="18" charset="0"/>
                <a:cs typeface="Times New Roman" panose="02020603050405020304" pitchFamily="18" charset="0"/>
              </a:rPr>
              <a:t> for Android or iPhone and set up the user</a:t>
            </a:r>
          </a:p>
          <a:p>
            <a:pPr marL="114300" lvl="0" indent="0" algn="just">
              <a:lnSpc>
                <a:spcPct val="150000"/>
              </a:lnSpc>
              <a:buNone/>
            </a:pPr>
            <a:r>
              <a:rPr lang="en-US" sz="2000" dirty="0">
                <a:latin typeface="Times New Roman" panose="02020603050405020304" pitchFamily="18" charset="0"/>
                <a:cs typeface="Times New Roman" panose="02020603050405020304" pitchFamily="18" charset="0"/>
              </a:rPr>
              <a:t> account. </a:t>
            </a:r>
          </a:p>
          <a:p>
            <a:pPr lvl="0" algn="just">
              <a:lnSpc>
                <a:spcPct val="150000"/>
              </a:lnSpc>
            </a:pPr>
            <a:r>
              <a:rPr lang="en-US" sz="2000" dirty="0">
                <a:latin typeface="Times New Roman" panose="02020603050405020304" pitchFamily="18" charset="0"/>
                <a:cs typeface="Times New Roman" panose="02020603050405020304" pitchFamily="18" charset="0"/>
              </a:rPr>
              <a:t>Go to settings in your app and select</a:t>
            </a:r>
          </a:p>
          <a:p>
            <a:pPr marL="114300" lvl="0" indent="0" algn="just">
              <a:lnSpc>
                <a:spcPct val="150000"/>
              </a:lnSpc>
              <a:buNone/>
            </a:pPr>
            <a:r>
              <a:rPr lang="en-US" sz="2000" dirty="0">
                <a:latin typeface="Times New Roman" panose="02020603050405020304" pitchFamily="18" charset="0"/>
                <a:cs typeface="Times New Roman" panose="02020603050405020304" pitchFamily="18" charset="0"/>
              </a:rPr>
              <a:t> the type of Oculus device you want to pair from the list.</a:t>
            </a:r>
          </a:p>
          <a:p>
            <a:pPr lvl="0"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06C4938-0B6C-436D-9E83-A1C911C9938C}"/>
              </a:ext>
            </a:extLst>
          </p:cNvPr>
          <p:cNvPicPr>
            <a:picLocks noChangeAspect="1"/>
          </p:cNvPicPr>
          <p:nvPr/>
        </p:nvPicPr>
        <p:blipFill>
          <a:blip r:embed="rId2"/>
          <a:stretch>
            <a:fillRect/>
          </a:stretch>
        </p:blipFill>
        <p:spPr>
          <a:xfrm>
            <a:off x="5504412" y="3012473"/>
            <a:ext cx="3182388" cy="2889754"/>
          </a:xfrm>
          <a:prstGeom prst="rect">
            <a:avLst/>
          </a:prstGeom>
        </p:spPr>
      </p:pic>
    </p:spTree>
    <p:extLst>
      <p:ext uri="{BB962C8B-B14F-4D97-AF65-F5344CB8AC3E}">
        <p14:creationId xmlns:p14="http://schemas.microsoft.com/office/powerpoint/2010/main" val="259742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D69323-017E-447F-B7AA-614BFB0CC46F}"/>
              </a:ext>
            </a:extLst>
          </p:cNvPr>
          <p:cNvSpPr/>
          <p:nvPr/>
        </p:nvSpPr>
        <p:spPr>
          <a:xfrm>
            <a:off x="755779" y="373224"/>
            <a:ext cx="8126963" cy="6701643"/>
          </a:xfrm>
          <a:prstGeom prst="rect">
            <a:avLst/>
          </a:prstGeom>
        </p:spPr>
        <p:txBody>
          <a:bodyPr wrap="square">
            <a:spAutoFit/>
          </a:bodyPr>
          <a:lstStyle/>
          <a:p>
            <a:pPr marL="342900" lvl="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Follow the on-screen instructions to pair the device and its controllers.</a:t>
            </a:r>
          </a:p>
          <a:p>
            <a:pPr marL="342900" lvl="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Follow the in-VR instructions to complete the generic device settings.</a:t>
            </a:r>
          </a:p>
          <a:p>
            <a:pPr marL="5715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Project Settings</a:t>
            </a:r>
          </a:p>
          <a:p>
            <a:pPr marL="5715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Enable Virtual Reality (VR) Support</a:t>
            </a:r>
          </a:p>
          <a:p>
            <a:pPr marL="571500" indent="-457200" algn="just">
              <a:lnSpc>
                <a:spcPct val="150000"/>
              </a:lnSpc>
              <a:buFont typeface="+mj-lt"/>
              <a:buAutoNum type="arabicPeriod"/>
            </a:pPr>
            <a:r>
              <a:rPr lang="en-US" sz="2000" dirty="0">
                <a:latin typeface="Times New Roman" panose="02020603050405020304" pitchFamily="18" charset="0"/>
                <a:cs typeface="Times New Roman" panose="02020603050405020304" pitchFamily="18" charset="0"/>
              </a:rPr>
              <a:t>Define Quality Settings</a:t>
            </a:r>
          </a:p>
          <a:p>
            <a:pPr marL="571500" indent="-457200" algn="just">
              <a:lnSpc>
                <a:spcPct val="150000"/>
              </a:lnSpc>
              <a:buFont typeface="+mj-lt"/>
              <a:buAutoNum type="arabicPeriod"/>
            </a:pPr>
            <a:r>
              <a:rPr lang="en-IN" sz="2000" dirty="0">
                <a:latin typeface="Times New Roman" panose="02020603050405020304" pitchFamily="18" charset="0"/>
                <a:cs typeface="Times New Roman" panose="02020603050405020304" pitchFamily="18" charset="0"/>
              </a:rPr>
              <a:t>Build Settings</a:t>
            </a:r>
          </a:p>
          <a:p>
            <a:pPr marL="571500" indent="-457200" algn="just">
              <a:lnSpc>
                <a:spcPct val="150000"/>
              </a:lnSpc>
              <a:buFont typeface="+mj-lt"/>
              <a:buAutoNum type="arabicPeriod"/>
            </a:pPr>
            <a:endParaRPr lang="en-IN" dirty="0">
              <a:latin typeface="Times New Roman" panose="02020603050405020304" pitchFamily="18" charset="0"/>
              <a:cs typeface="Times New Roman" panose="02020603050405020304" pitchFamily="18" charset="0"/>
            </a:endParaRPr>
          </a:p>
          <a:p>
            <a:pPr marL="571500" indent="-457200" algn="just">
              <a:lnSpc>
                <a:spcPct val="150000"/>
              </a:lnSpc>
              <a:buFont typeface="+mj-lt"/>
              <a:buAutoNum type="arabicPeriod"/>
            </a:pPr>
            <a:endParaRPr lang="en-IN" dirty="0">
              <a:latin typeface="Times New Roman" panose="02020603050405020304" pitchFamily="18" charset="0"/>
              <a:cs typeface="Times New Roman" panose="02020603050405020304" pitchFamily="18" charset="0"/>
            </a:endParaRPr>
          </a:p>
          <a:p>
            <a:pPr marL="571500" indent="-457200" algn="just">
              <a:lnSpc>
                <a:spcPct val="150000"/>
              </a:lnSpc>
              <a:buFont typeface="+mj-lt"/>
              <a:buAutoNum type="arabicPeriod"/>
            </a:pPr>
            <a:endParaRPr lang="en-IN" dirty="0">
              <a:latin typeface="Times New Roman" panose="02020603050405020304" pitchFamily="18" charset="0"/>
              <a:cs typeface="Times New Roman" panose="02020603050405020304" pitchFamily="18" charset="0"/>
            </a:endParaRPr>
          </a:p>
          <a:p>
            <a:pPr marL="571500" indent="-457200" algn="just">
              <a:lnSpc>
                <a:spcPct val="150000"/>
              </a:lnSpc>
              <a:buFont typeface="+mj-lt"/>
              <a:buAutoNum type="arabicPeriod"/>
            </a:pPr>
            <a:endParaRPr lang="en-IN" dirty="0">
              <a:latin typeface="Times New Roman" panose="02020603050405020304" pitchFamily="18" charset="0"/>
              <a:cs typeface="Times New Roman" panose="02020603050405020304" pitchFamily="18" charset="0"/>
            </a:endParaRPr>
          </a:p>
          <a:p>
            <a:pPr marL="571500" indent="-457200" algn="just">
              <a:lnSpc>
                <a:spcPct val="150000"/>
              </a:lnSpc>
              <a:buFont typeface="+mj-lt"/>
              <a:buAutoNum type="arabicPeriod"/>
            </a:pPr>
            <a:endParaRPr lang="en-IN" dirty="0">
              <a:latin typeface="Times New Roman" panose="02020603050405020304" pitchFamily="18" charset="0"/>
              <a:cs typeface="Times New Roman" panose="02020603050405020304" pitchFamily="18" charset="0"/>
            </a:endParaRPr>
          </a:p>
          <a:p>
            <a:pPr marL="571500" indent="-457200" algn="just">
              <a:lnSpc>
                <a:spcPct val="150000"/>
              </a:lnSpc>
              <a:buFont typeface="+mj-lt"/>
              <a:buAutoNum type="arabicPeriod"/>
            </a:pPr>
            <a:endParaRPr lang="en-IN" dirty="0">
              <a:latin typeface="Times New Roman" panose="02020603050405020304" pitchFamily="18" charset="0"/>
              <a:cs typeface="Times New Roman" panose="02020603050405020304" pitchFamily="18" charset="0"/>
            </a:endParaRPr>
          </a:p>
          <a:p>
            <a:pPr marL="571500" indent="-457200" algn="just">
              <a:lnSpc>
                <a:spcPct val="150000"/>
              </a:lnSpc>
              <a:buFont typeface="+mj-lt"/>
              <a:buAutoNum type="arabicPeriod"/>
            </a:pPr>
            <a:endParaRPr lang="en-IN" dirty="0">
              <a:latin typeface="Times New Roman" panose="02020603050405020304" pitchFamily="18" charset="0"/>
              <a:cs typeface="Times New Roman" panose="02020603050405020304" pitchFamily="18" charset="0"/>
            </a:endParaRPr>
          </a:p>
          <a:p>
            <a:pPr marL="571500" indent="-457200" algn="just">
              <a:lnSpc>
                <a:spcPct val="150000"/>
              </a:lnSpc>
              <a:buFont typeface="+mj-lt"/>
              <a:buAutoNum type="arabicPeriod"/>
            </a:pPr>
            <a:endParaRPr lang="en-IN" dirty="0">
              <a:latin typeface="Times New Roman" panose="02020603050405020304" pitchFamily="18" charset="0"/>
              <a:cs typeface="Times New Roman" panose="02020603050405020304" pitchFamily="18" charset="0"/>
            </a:endParaRPr>
          </a:p>
          <a:p>
            <a:pPr marL="114300" algn="ctr">
              <a:lnSpc>
                <a:spcPct val="150000"/>
              </a:lnSpc>
            </a:pPr>
            <a:endParaRPr lang="en-IN" dirty="0">
              <a:latin typeface="Times New Roman" panose="02020603050405020304" pitchFamily="18" charset="0"/>
              <a:cs typeface="Times New Roman" panose="02020603050405020304" pitchFamily="18" charset="0"/>
            </a:endParaRPr>
          </a:p>
          <a:p>
            <a:pPr marL="114300" algn="ctr">
              <a:lnSpc>
                <a:spcPct val="150000"/>
              </a:lnSpc>
            </a:pPr>
            <a:r>
              <a:rPr lang="en-IN" dirty="0">
                <a:latin typeface="Times New Roman" panose="02020603050405020304" pitchFamily="18" charset="0"/>
                <a:cs typeface="Times New Roman" panose="02020603050405020304" pitchFamily="18" charset="0"/>
              </a:rPr>
              <a:t>								</a:t>
            </a:r>
          </a:p>
          <a:p>
            <a:pPr marL="114300">
              <a:lnSpc>
                <a:spcPct val="150000"/>
              </a:lnSpc>
            </a:pPr>
            <a:r>
              <a:rPr lang="en-IN" dirty="0">
                <a:latin typeface="Times New Roman" panose="02020603050405020304" pitchFamily="18" charset="0"/>
                <a:cs typeface="Times New Roman" panose="02020603050405020304" pitchFamily="18" charset="0"/>
              </a:rPr>
              <a:t>                              Inside the Box                                                                          Controller</a:t>
            </a:r>
          </a:p>
          <a:p>
            <a:pPr marL="571500" indent="-457200" algn="just">
              <a:lnSpc>
                <a:spcPct val="150000"/>
              </a:lnSpc>
              <a:buFont typeface="+mj-lt"/>
              <a:buAutoNum type="arabicPeriod"/>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48BE1F1-972A-4037-BCF8-B559E5C515BD}"/>
              </a:ext>
            </a:extLst>
          </p:cNvPr>
          <p:cNvPicPr>
            <a:picLocks noChangeAspect="1"/>
          </p:cNvPicPr>
          <p:nvPr/>
        </p:nvPicPr>
        <p:blipFill>
          <a:blip r:embed="rId2"/>
          <a:stretch>
            <a:fillRect/>
          </a:stretch>
        </p:blipFill>
        <p:spPr>
          <a:xfrm>
            <a:off x="755779" y="3873335"/>
            <a:ext cx="4017612" cy="2365453"/>
          </a:xfrm>
          <a:prstGeom prst="rect">
            <a:avLst/>
          </a:prstGeom>
        </p:spPr>
      </p:pic>
      <p:pic>
        <p:nvPicPr>
          <p:cNvPr id="5" name="Picture 4">
            <a:extLst>
              <a:ext uri="{FF2B5EF4-FFF2-40B4-BE49-F238E27FC236}">
                <a16:creationId xmlns:a16="http://schemas.microsoft.com/office/drawing/2014/main" id="{F27103DB-14E6-430C-B716-C89E5B096104}"/>
              </a:ext>
            </a:extLst>
          </p:cNvPr>
          <p:cNvPicPr>
            <a:picLocks noChangeAspect="1"/>
          </p:cNvPicPr>
          <p:nvPr/>
        </p:nvPicPr>
        <p:blipFill>
          <a:blip r:embed="rId3"/>
          <a:stretch>
            <a:fillRect/>
          </a:stretch>
        </p:blipFill>
        <p:spPr>
          <a:xfrm>
            <a:off x="5618001" y="3214910"/>
            <a:ext cx="2505673" cy="3023878"/>
          </a:xfrm>
          <a:prstGeom prst="rect">
            <a:avLst/>
          </a:prstGeom>
        </p:spPr>
      </p:pic>
    </p:spTree>
    <p:extLst>
      <p:ext uri="{BB962C8B-B14F-4D97-AF65-F5344CB8AC3E}">
        <p14:creationId xmlns:p14="http://schemas.microsoft.com/office/powerpoint/2010/main" val="2374731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EEFEF45-A8FE-42A6-84A4-D31171655CB4}"/>
              </a:ext>
            </a:extLst>
          </p:cNvPr>
          <p:cNvGraphicFramePr>
            <a:graphicFrameLocks noGrp="1"/>
          </p:cNvGraphicFramePr>
          <p:nvPr>
            <p:extLst>
              <p:ext uri="{D42A27DB-BD31-4B8C-83A1-F6EECF244321}">
                <p14:modId xmlns:p14="http://schemas.microsoft.com/office/powerpoint/2010/main" val="3242906887"/>
              </p:ext>
            </p:extLst>
          </p:nvPr>
        </p:nvGraphicFramePr>
        <p:xfrm>
          <a:off x="2234680" y="887236"/>
          <a:ext cx="4674638" cy="5680684"/>
        </p:xfrm>
        <a:graphic>
          <a:graphicData uri="http://schemas.openxmlformats.org/drawingml/2006/table">
            <a:tbl>
              <a:tblPr/>
              <a:tblGrid>
                <a:gridCol w="2337319">
                  <a:extLst>
                    <a:ext uri="{9D8B030D-6E8A-4147-A177-3AD203B41FA5}">
                      <a16:colId xmlns:a16="http://schemas.microsoft.com/office/drawing/2014/main" val="2417800144"/>
                    </a:ext>
                  </a:extLst>
                </a:gridCol>
                <a:gridCol w="2337319">
                  <a:extLst>
                    <a:ext uri="{9D8B030D-6E8A-4147-A177-3AD203B41FA5}">
                      <a16:colId xmlns:a16="http://schemas.microsoft.com/office/drawing/2014/main" val="2106947947"/>
                    </a:ext>
                  </a:extLst>
                </a:gridCol>
              </a:tblGrid>
              <a:tr h="166444">
                <a:tc>
                  <a:txBody>
                    <a:bodyPr/>
                    <a:lstStyle/>
                    <a:p>
                      <a:pPr algn="l" fontAlgn="t"/>
                      <a:r>
                        <a:rPr lang="en-US" sz="900">
                          <a:effectLst/>
                          <a:latin typeface="Times New Roman" panose="02020603050405020304" pitchFamily="18" charset="0"/>
                          <a:cs typeface="Times New Roman" panose="02020603050405020304" pitchFamily="18" charset="0"/>
                        </a:rPr>
                        <a:t>Developer</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u="none" strike="noStrike">
                          <a:solidFill>
                            <a:srgbClr val="0B0080"/>
                          </a:solidFill>
                          <a:effectLst/>
                          <a:latin typeface="Times New Roman" panose="02020603050405020304" pitchFamily="18" charset="0"/>
                          <a:cs typeface="Times New Roman" panose="02020603050405020304" pitchFamily="18" charset="0"/>
                          <a:hlinkClick r:id="rId2" tooltip="Oculus VR"/>
                        </a:rPr>
                        <a:t>Facebook Technologies</a:t>
                      </a:r>
                      <a:r>
                        <a:rPr lang="en-US" sz="900">
                          <a:effectLst/>
                          <a:latin typeface="Times New Roman" panose="02020603050405020304" pitchFamily="18" charset="0"/>
                          <a:cs typeface="Times New Roman" panose="02020603050405020304" pitchFamily="18" charset="0"/>
                        </a:rPr>
                        <a:t>, </a:t>
                      </a:r>
                      <a:r>
                        <a:rPr lang="en-US" sz="900" u="none" strike="noStrike">
                          <a:solidFill>
                            <a:srgbClr val="0B0080"/>
                          </a:solidFill>
                          <a:effectLst/>
                          <a:latin typeface="Times New Roman" panose="02020603050405020304" pitchFamily="18" charset="0"/>
                          <a:cs typeface="Times New Roman" panose="02020603050405020304" pitchFamily="18" charset="0"/>
                          <a:hlinkClick r:id="rId3" tooltip="Qualcomm"/>
                        </a:rPr>
                        <a:t>Qualcomm</a:t>
                      </a:r>
                      <a:r>
                        <a:rPr lang="en-US" sz="900">
                          <a:effectLst/>
                          <a:latin typeface="Times New Roman" panose="02020603050405020304" pitchFamily="18" charset="0"/>
                          <a:cs typeface="Times New Roman" panose="02020603050405020304" pitchFamily="18" charset="0"/>
                        </a:rPr>
                        <a:t>, </a:t>
                      </a:r>
                      <a:r>
                        <a:rPr lang="en-US" sz="900" u="none" strike="noStrike">
                          <a:solidFill>
                            <a:srgbClr val="0B0080"/>
                          </a:solidFill>
                          <a:effectLst/>
                          <a:latin typeface="Times New Roman" panose="02020603050405020304" pitchFamily="18" charset="0"/>
                          <a:cs typeface="Times New Roman" panose="02020603050405020304" pitchFamily="18" charset="0"/>
                          <a:hlinkClick r:id="rId4" tooltip="Xiaomi"/>
                        </a:rPr>
                        <a:t>Xiaomi</a:t>
                      </a:r>
                      <a:endParaRPr lang="en-US" sz="900">
                        <a:effectLst/>
                        <a:latin typeface="Times New Roman" panose="02020603050405020304" pitchFamily="18" charset="0"/>
                        <a:cs typeface="Times New Roman" panose="02020603050405020304" pitchFamily="18" charset="0"/>
                      </a:endParaRP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82139206"/>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Manufacturer</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u="none" strike="noStrike">
                          <a:solidFill>
                            <a:srgbClr val="0B0080"/>
                          </a:solidFill>
                          <a:effectLst/>
                          <a:latin typeface="Times New Roman" panose="02020603050405020304" pitchFamily="18" charset="0"/>
                          <a:cs typeface="Times New Roman" panose="02020603050405020304" pitchFamily="18" charset="0"/>
                          <a:hlinkClick r:id="rId2" tooltip="Oculus VR"/>
                        </a:rPr>
                        <a:t>Facebook Technologies</a:t>
                      </a:r>
                      <a:endParaRPr lang="en-US" sz="900">
                        <a:effectLst/>
                        <a:latin typeface="Times New Roman" panose="02020603050405020304" pitchFamily="18" charset="0"/>
                        <a:cs typeface="Times New Roman" panose="02020603050405020304" pitchFamily="18" charset="0"/>
                      </a:endParaRP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8084360"/>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Type</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u="none" strike="noStrike">
                          <a:solidFill>
                            <a:srgbClr val="0B0080"/>
                          </a:solidFill>
                          <a:effectLst/>
                          <a:latin typeface="Times New Roman" panose="02020603050405020304" pitchFamily="18" charset="0"/>
                          <a:cs typeface="Times New Roman" panose="02020603050405020304" pitchFamily="18" charset="0"/>
                          <a:hlinkClick r:id="rId5" tooltip="Virtual reality headset"/>
                        </a:rPr>
                        <a:t>Virtual reality headset</a:t>
                      </a:r>
                      <a:endParaRPr lang="en-US" sz="900">
                        <a:effectLst/>
                        <a:latin typeface="Times New Roman" panose="02020603050405020304" pitchFamily="18" charset="0"/>
                        <a:cs typeface="Times New Roman" panose="02020603050405020304" pitchFamily="18" charset="0"/>
                      </a:endParaRP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93112352"/>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Generation</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First generation</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34800880"/>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Release date</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May 1, 2018</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85463510"/>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Lifespan</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2018-Present</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21256428"/>
                  </a:ext>
                </a:extLst>
              </a:tr>
              <a:tr h="284107">
                <a:tc>
                  <a:txBody>
                    <a:bodyPr/>
                    <a:lstStyle/>
                    <a:p>
                      <a:pPr algn="l" fontAlgn="t"/>
                      <a:r>
                        <a:rPr lang="en-US" sz="900">
                          <a:effectLst/>
                          <a:latin typeface="Times New Roman" panose="02020603050405020304" pitchFamily="18" charset="0"/>
                          <a:cs typeface="Times New Roman" panose="02020603050405020304" pitchFamily="18" charset="0"/>
                        </a:rPr>
                        <a:t>Introductory price</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US$199 (32 GB model)</a:t>
                      </a:r>
                      <a:br>
                        <a:rPr lang="en-US" sz="900" dirty="0">
                          <a:effectLst/>
                          <a:latin typeface="Times New Roman" panose="02020603050405020304" pitchFamily="18" charset="0"/>
                          <a:cs typeface="Times New Roman" panose="02020603050405020304" pitchFamily="18" charset="0"/>
                        </a:rPr>
                      </a:br>
                      <a:r>
                        <a:rPr lang="en-US" sz="900" dirty="0">
                          <a:effectLst/>
                          <a:latin typeface="Times New Roman" panose="02020603050405020304" pitchFamily="18" charset="0"/>
                          <a:cs typeface="Times New Roman" panose="02020603050405020304" pitchFamily="18" charset="0"/>
                        </a:rPr>
                        <a:t>US$249 (64 GB model)</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97485901"/>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Units sold</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See </a:t>
                      </a:r>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6" tooltip="Oculus Go"/>
                        </a:rPr>
                        <a:t>Sales section</a:t>
                      </a:r>
                      <a:endParaRPr lang="en-US" sz="900" dirty="0">
                        <a:effectLst/>
                        <a:latin typeface="Times New Roman" panose="02020603050405020304" pitchFamily="18" charset="0"/>
                        <a:cs typeface="Times New Roman" panose="02020603050405020304" pitchFamily="18" charset="0"/>
                      </a:endParaRP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92430379"/>
                  </a:ext>
                </a:extLst>
              </a:tr>
              <a:tr h="166444">
                <a:tc>
                  <a:txBody>
                    <a:bodyPr/>
                    <a:lstStyle/>
                    <a:p>
                      <a:pPr algn="l" fontAlgn="t"/>
                      <a:r>
                        <a:rPr lang="en-US" sz="900" u="none" strike="noStrike">
                          <a:solidFill>
                            <a:srgbClr val="0B0080"/>
                          </a:solidFill>
                          <a:effectLst/>
                          <a:latin typeface="Times New Roman" panose="02020603050405020304" pitchFamily="18" charset="0"/>
                          <a:cs typeface="Times New Roman" panose="02020603050405020304" pitchFamily="18" charset="0"/>
                          <a:hlinkClick r:id="rId7" tooltip="Operating system"/>
                        </a:rPr>
                        <a:t>Operating system</a:t>
                      </a:r>
                      <a:endParaRPr lang="en-US" sz="900">
                        <a:effectLst/>
                        <a:latin typeface="Times New Roman" panose="02020603050405020304" pitchFamily="18" charset="0"/>
                        <a:cs typeface="Times New Roman" panose="02020603050405020304" pitchFamily="18" charset="0"/>
                      </a:endParaRP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8" tooltip="Android (operating system)"/>
                        </a:rPr>
                        <a:t>Android</a:t>
                      </a:r>
                      <a:r>
                        <a:rPr lang="en-US" sz="900" dirty="0">
                          <a:effectLst/>
                          <a:latin typeface="Times New Roman" panose="02020603050405020304" pitchFamily="18" charset="0"/>
                          <a:cs typeface="Times New Roman" panose="02020603050405020304" pitchFamily="18" charset="0"/>
                        </a:rPr>
                        <a:t> 7.1.2</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02413932"/>
                  </a:ext>
                </a:extLst>
              </a:tr>
              <a:tr h="166444">
                <a:tc>
                  <a:txBody>
                    <a:bodyPr/>
                    <a:lstStyle/>
                    <a:p>
                      <a:pPr algn="l" fontAlgn="t"/>
                      <a:r>
                        <a:rPr lang="en-US" sz="900" u="none" strike="noStrike">
                          <a:solidFill>
                            <a:srgbClr val="0B0080"/>
                          </a:solidFill>
                          <a:effectLst/>
                          <a:latin typeface="Times New Roman" panose="02020603050405020304" pitchFamily="18" charset="0"/>
                          <a:cs typeface="Times New Roman" panose="02020603050405020304" pitchFamily="18" charset="0"/>
                          <a:hlinkClick r:id="rId9" tooltip="System on a chip"/>
                        </a:rPr>
                        <a:t>System-on-chip</a:t>
                      </a:r>
                      <a:r>
                        <a:rPr lang="en-US" sz="900">
                          <a:effectLst/>
                          <a:latin typeface="Times New Roman" panose="02020603050405020304" pitchFamily="18" charset="0"/>
                          <a:cs typeface="Times New Roman" panose="02020603050405020304" pitchFamily="18" charset="0"/>
                        </a:rPr>
                        <a:t> used</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10" tooltip="List of Qualcomm Snapdragon systems-on-chip"/>
                        </a:rPr>
                        <a:t>Qualcomm Snapdragon 821</a:t>
                      </a:r>
                      <a:endParaRPr lang="en-US" sz="900" dirty="0">
                        <a:effectLst/>
                        <a:latin typeface="Times New Roman" panose="02020603050405020304" pitchFamily="18" charset="0"/>
                        <a:cs typeface="Times New Roman" panose="02020603050405020304" pitchFamily="18" charset="0"/>
                      </a:endParaRP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5134128"/>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Memory</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3 GB (LPDDR4)</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26568303"/>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Storage</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32 GB or 64 GB NAND flash</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13661348"/>
                  </a:ext>
                </a:extLst>
              </a:tr>
              <a:tr h="519432">
                <a:tc>
                  <a:txBody>
                    <a:bodyPr/>
                    <a:lstStyle/>
                    <a:p>
                      <a:pPr algn="l" fontAlgn="t"/>
                      <a:r>
                        <a:rPr lang="en-US" sz="900">
                          <a:effectLst/>
                          <a:latin typeface="Times New Roman" panose="02020603050405020304" pitchFamily="18" charset="0"/>
                          <a:cs typeface="Times New Roman" panose="02020603050405020304" pitchFamily="18" charset="0"/>
                        </a:rPr>
                        <a:t>Display</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panose="020B0604020202020204" pitchFamily="34" charset="0"/>
                        <a:buChar char="•"/>
                      </a:pPr>
                      <a:r>
                        <a:rPr lang="en-US" sz="900" dirty="0">
                          <a:effectLst/>
                          <a:latin typeface="Times New Roman" panose="02020603050405020304" pitchFamily="18" charset="0"/>
                          <a:cs typeface="Times New Roman" panose="02020603050405020304" pitchFamily="18" charset="0"/>
                        </a:rPr>
                        <a:t>5.5" fast-switching </a:t>
                      </a:r>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11" tooltip="LCD"/>
                        </a:rPr>
                        <a:t>LCD</a:t>
                      </a:r>
                      <a:r>
                        <a:rPr lang="en-US" sz="900" dirty="0">
                          <a:effectLst/>
                          <a:latin typeface="Times New Roman" panose="02020603050405020304" pitchFamily="18" charset="0"/>
                          <a:cs typeface="Times New Roman" panose="02020603050405020304" pitchFamily="18" charset="0"/>
                        </a:rPr>
                        <a:t> (RGB-stripe)</a:t>
                      </a:r>
                    </a:p>
                    <a:p>
                      <a:pPr algn="l" fontAlgn="t">
                        <a:buFont typeface="Arial" panose="020B0604020202020204" pitchFamily="34" charset="0"/>
                        <a:buChar char="•"/>
                      </a:pPr>
                      <a:r>
                        <a:rPr lang="en-US" sz="900" dirty="0">
                          <a:effectLst/>
                          <a:latin typeface="Times New Roman" panose="02020603050405020304" pitchFamily="18" charset="0"/>
                          <a:cs typeface="Times New Roman" panose="02020603050405020304" pitchFamily="18" charset="0"/>
                        </a:rPr>
                        <a:t>2560×1440 resolution (1280×1440 per eye)</a:t>
                      </a:r>
                    </a:p>
                    <a:p>
                      <a:pPr algn="l" fontAlgn="t">
                        <a:buFont typeface="Arial" panose="020B0604020202020204" pitchFamily="34" charset="0"/>
                        <a:buChar char="•"/>
                      </a:pPr>
                      <a:r>
                        <a:rPr lang="en-US" sz="900" dirty="0">
                          <a:effectLst/>
                          <a:latin typeface="Times New Roman" panose="02020603050405020304" pitchFamily="18" charset="0"/>
                          <a:cs typeface="Times New Roman" panose="02020603050405020304" pitchFamily="18" charset="0"/>
                        </a:rPr>
                        <a:t>60 to 72 Hz refresh rate</a:t>
                      </a:r>
                    </a:p>
                    <a:p>
                      <a:pPr algn="l" fontAlgn="t">
                        <a:buFont typeface="Arial" panose="020B0604020202020204" pitchFamily="34" charset="0"/>
                        <a:buChar char="•"/>
                      </a:pPr>
                      <a:r>
                        <a:rPr lang="en-US" sz="900" dirty="0">
                          <a:effectLst/>
                          <a:latin typeface="Times New Roman" panose="02020603050405020304" pitchFamily="18" charset="0"/>
                          <a:cs typeface="Times New Roman" panose="02020603050405020304" pitchFamily="18" charset="0"/>
                        </a:rPr>
                        <a:t>12.67 pixels per degree</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540561820"/>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Graphics</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12" tooltip="Adreno"/>
                        </a:rPr>
                        <a:t>Adreno</a:t>
                      </a:r>
                      <a:r>
                        <a:rPr lang="en-US" sz="900" dirty="0">
                          <a:effectLst/>
                          <a:latin typeface="Times New Roman" panose="02020603050405020304" pitchFamily="18" charset="0"/>
                          <a:cs typeface="Times New Roman" panose="02020603050405020304" pitchFamily="18" charset="0"/>
                        </a:rPr>
                        <a:t> 530</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12940584"/>
                  </a:ext>
                </a:extLst>
              </a:tr>
              <a:tr h="284107">
                <a:tc>
                  <a:txBody>
                    <a:bodyPr/>
                    <a:lstStyle/>
                    <a:p>
                      <a:pPr algn="l" fontAlgn="t"/>
                      <a:r>
                        <a:rPr lang="en-US" sz="900">
                          <a:effectLst/>
                          <a:latin typeface="Times New Roman" panose="02020603050405020304" pitchFamily="18" charset="0"/>
                          <a:cs typeface="Times New Roman" panose="02020603050405020304" pitchFamily="18" charset="0"/>
                        </a:rPr>
                        <a:t>Sound</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panose="020B0604020202020204" pitchFamily="34" charset="0"/>
                        <a:buChar char="•"/>
                      </a:pPr>
                      <a:r>
                        <a:rPr lang="en-US" sz="900" dirty="0">
                          <a:effectLst/>
                          <a:latin typeface="Times New Roman" panose="02020603050405020304" pitchFamily="18" charset="0"/>
                          <a:cs typeface="Times New Roman" panose="02020603050405020304" pitchFamily="18" charset="0"/>
                        </a:rPr>
                        <a:t>Integrated speakers</a:t>
                      </a:r>
                    </a:p>
                    <a:p>
                      <a:pPr algn="l" fontAlgn="t">
                        <a:buFont typeface="Arial" panose="020B0604020202020204" pitchFamily="34" charset="0"/>
                        <a:buChar char="•"/>
                      </a:pPr>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13" tooltip="Phone connector (audio)"/>
                        </a:rPr>
                        <a:t>3.5 mm headphone jack</a:t>
                      </a:r>
                      <a:endParaRPr lang="en-US" sz="900" dirty="0">
                        <a:effectLst/>
                        <a:latin typeface="Times New Roman" panose="02020603050405020304" pitchFamily="18" charset="0"/>
                        <a:cs typeface="Times New Roman" panose="02020603050405020304" pitchFamily="18" charset="0"/>
                      </a:endParaRP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95763294"/>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Input</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non-positional </a:t>
                      </a:r>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14" tooltip="3DOF"/>
                        </a:rPr>
                        <a:t>3DOF</a:t>
                      </a:r>
                      <a:r>
                        <a:rPr lang="en-US" sz="900" dirty="0">
                          <a:effectLst/>
                          <a:latin typeface="Times New Roman" panose="02020603050405020304" pitchFamily="18" charset="0"/>
                          <a:cs typeface="Times New Roman" panose="02020603050405020304" pitchFamily="18" charset="0"/>
                        </a:rPr>
                        <a:t> tracking</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59093332"/>
                  </a:ext>
                </a:extLst>
              </a:tr>
              <a:tr h="401770">
                <a:tc>
                  <a:txBody>
                    <a:bodyPr/>
                    <a:lstStyle/>
                    <a:p>
                      <a:pPr algn="l" fontAlgn="t"/>
                      <a:r>
                        <a:rPr lang="en-US" sz="900">
                          <a:effectLst/>
                          <a:latin typeface="Times New Roman" panose="02020603050405020304" pitchFamily="18" charset="0"/>
                          <a:cs typeface="Times New Roman" panose="02020603050405020304" pitchFamily="18" charset="0"/>
                        </a:rPr>
                        <a:t>Controller input</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panose="020B0604020202020204" pitchFamily="34" charset="0"/>
                        <a:buChar char="•"/>
                      </a:pPr>
                      <a:r>
                        <a:rPr lang="en-US" sz="900" dirty="0">
                          <a:effectLst/>
                          <a:latin typeface="Times New Roman" panose="02020603050405020304" pitchFamily="18" charset="0"/>
                          <a:cs typeface="Times New Roman" panose="02020603050405020304" pitchFamily="18" charset="0"/>
                        </a:rPr>
                        <a:t>Oculus Go controller (primary input device)</a:t>
                      </a:r>
                    </a:p>
                    <a:p>
                      <a:pPr algn="l" fontAlgn="t">
                        <a:buFont typeface="Arial" panose="020B0604020202020204" pitchFamily="34" charset="0"/>
                        <a:buChar char="•"/>
                      </a:pPr>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15" tooltip="Bluetooth"/>
                        </a:rPr>
                        <a:t>Bluetooth</a:t>
                      </a:r>
                      <a:r>
                        <a:rPr lang="en-US" sz="900" dirty="0">
                          <a:effectLst/>
                          <a:latin typeface="Times New Roman" panose="02020603050405020304" pitchFamily="18" charset="0"/>
                          <a:cs typeface="Times New Roman" panose="02020603050405020304" pitchFamily="18" charset="0"/>
                        </a:rPr>
                        <a:t> </a:t>
                      </a:r>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16" tooltip="Gamepad"/>
                        </a:rPr>
                        <a:t>gamepads</a:t>
                      </a:r>
                      <a:r>
                        <a:rPr lang="en-US" sz="900" dirty="0">
                          <a:effectLst/>
                          <a:latin typeface="Times New Roman" panose="02020603050405020304" pitchFamily="18" charset="0"/>
                          <a:cs typeface="Times New Roman" panose="02020603050405020304" pitchFamily="18" charset="0"/>
                        </a:rPr>
                        <a:t> (supported by some games)</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59214817"/>
                  </a:ext>
                </a:extLst>
              </a:tr>
              <a:tr h="401770">
                <a:tc>
                  <a:txBody>
                    <a:bodyPr/>
                    <a:lstStyle/>
                    <a:p>
                      <a:pPr algn="l" fontAlgn="t"/>
                      <a:r>
                        <a:rPr lang="en-US" sz="900">
                          <a:effectLst/>
                          <a:latin typeface="Times New Roman" panose="02020603050405020304" pitchFamily="18" charset="0"/>
                          <a:cs typeface="Times New Roman" panose="02020603050405020304" pitchFamily="18" charset="0"/>
                        </a:rPr>
                        <a:t>Connectivity</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panose="020B0604020202020204" pitchFamily="34" charset="0"/>
                        <a:buChar char="•"/>
                      </a:pPr>
                      <a:r>
                        <a:rPr lang="en-US" sz="900" dirty="0">
                          <a:effectLst/>
                          <a:latin typeface="Times New Roman" panose="02020603050405020304" pitchFamily="18" charset="0"/>
                          <a:cs typeface="Times New Roman" panose="02020603050405020304" pitchFamily="18" charset="0"/>
                        </a:rPr>
                        <a:t>Micro-USB</a:t>
                      </a:r>
                    </a:p>
                    <a:p>
                      <a:pPr algn="l" fontAlgn="t">
                        <a:buFont typeface="Arial" panose="020B0604020202020204" pitchFamily="34" charset="0"/>
                        <a:buChar char="•"/>
                      </a:pPr>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17" tooltip="IEEE 802.11ac"/>
                        </a:rPr>
                        <a:t>IEEE 802.11ac</a:t>
                      </a:r>
                      <a:r>
                        <a:rPr lang="en-US" sz="900" dirty="0">
                          <a:effectLst/>
                          <a:latin typeface="Times New Roman" panose="02020603050405020304" pitchFamily="18" charset="0"/>
                          <a:cs typeface="Times New Roman" panose="02020603050405020304" pitchFamily="18" charset="0"/>
                        </a:rPr>
                        <a:t> </a:t>
                      </a:r>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18" tooltip="Wi-Fi"/>
                        </a:rPr>
                        <a:t>Wi-Fi</a:t>
                      </a:r>
                      <a:endParaRPr lang="en-US" sz="900" dirty="0">
                        <a:effectLst/>
                        <a:latin typeface="Times New Roman" panose="02020603050405020304" pitchFamily="18" charset="0"/>
                        <a:cs typeface="Times New Roman" panose="02020603050405020304" pitchFamily="18" charset="0"/>
                      </a:endParaRPr>
                    </a:p>
                    <a:p>
                      <a:pPr algn="l" fontAlgn="t">
                        <a:buFont typeface="Arial" panose="020B0604020202020204" pitchFamily="34" charset="0"/>
                        <a:buChar char="•"/>
                      </a:pPr>
                      <a:r>
                        <a:rPr lang="en-US" sz="900" dirty="0">
                          <a:effectLst/>
                          <a:latin typeface="Times New Roman" panose="02020603050405020304" pitchFamily="18" charset="0"/>
                          <a:cs typeface="Times New Roman" panose="02020603050405020304" pitchFamily="18" charset="0"/>
                        </a:rPr>
                        <a:t>Bluetooth 4.1 (gamepads only)</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91265536"/>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Online services</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Oculus Store</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62858392"/>
                  </a:ext>
                </a:extLst>
              </a:tr>
              <a:tr h="284107">
                <a:tc>
                  <a:txBody>
                    <a:bodyPr/>
                    <a:lstStyle/>
                    <a:p>
                      <a:pPr algn="l" fontAlgn="t"/>
                      <a:r>
                        <a:rPr lang="en-US" sz="900">
                          <a:effectLst/>
                          <a:latin typeface="Times New Roman" panose="02020603050405020304" pitchFamily="18" charset="0"/>
                          <a:cs typeface="Times New Roman" panose="02020603050405020304" pitchFamily="18" charset="0"/>
                        </a:rPr>
                        <a:t>Dimensions</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190 mm × 105 mm × 115 mm (7.48 in × 4.13 in × 4.53 in)</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485415275"/>
                  </a:ext>
                </a:extLst>
              </a:tr>
              <a:tr h="166444">
                <a:tc>
                  <a:txBody>
                    <a:bodyPr/>
                    <a:lstStyle/>
                    <a:p>
                      <a:pPr algn="l" fontAlgn="t"/>
                      <a:r>
                        <a:rPr lang="en-US" sz="900">
                          <a:effectLst/>
                          <a:latin typeface="Times New Roman" panose="02020603050405020304" pitchFamily="18" charset="0"/>
                          <a:cs typeface="Times New Roman" panose="02020603050405020304" pitchFamily="18" charset="0"/>
                        </a:rPr>
                        <a:t>Mass</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468 g (1.032 </a:t>
                      </a:r>
                      <a:r>
                        <a:rPr lang="en-US" sz="900" dirty="0" err="1">
                          <a:effectLst/>
                          <a:latin typeface="Times New Roman" panose="02020603050405020304" pitchFamily="18" charset="0"/>
                          <a:cs typeface="Times New Roman" panose="02020603050405020304" pitchFamily="18" charset="0"/>
                        </a:rPr>
                        <a:t>lb</a:t>
                      </a:r>
                      <a:r>
                        <a:rPr lang="en-US" sz="900" dirty="0">
                          <a:effectLst/>
                          <a:latin typeface="Times New Roman" panose="02020603050405020304" pitchFamily="18" charset="0"/>
                          <a:cs typeface="Times New Roman" panose="02020603050405020304" pitchFamily="18" charset="0"/>
                        </a:rPr>
                        <a:t>)</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04579380"/>
                  </a:ext>
                </a:extLst>
              </a:tr>
              <a:tr h="284107">
                <a:tc>
                  <a:txBody>
                    <a:bodyPr/>
                    <a:lstStyle/>
                    <a:p>
                      <a:pPr algn="l" fontAlgn="t"/>
                      <a:r>
                        <a:rPr lang="en-US" sz="900" u="none" strike="noStrike">
                          <a:solidFill>
                            <a:srgbClr val="0B0080"/>
                          </a:solidFill>
                          <a:effectLst/>
                          <a:latin typeface="Times New Roman" panose="02020603050405020304" pitchFamily="18" charset="0"/>
                          <a:cs typeface="Times New Roman" panose="02020603050405020304" pitchFamily="18" charset="0"/>
                          <a:hlinkClick r:id="rId19" tooltip="Backward compatibility"/>
                        </a:rPr>
                        <a:t>Backward</a:t>
                      </a:r>
                      <a:br>
                        <a:rPr lang="en-US" sz="900" u="none" strike="noStrike">
                          <a:solidFill>
                            <a:srgbClr val="0B0080"/>
                          </a:solidFill>
                          <a:effectLst/>
                          <a:latin typeface="Times New Roman" panose="02020603050405020304" pitchFamily="18" charset="0"/>
                          <a:cs typeface="Times New Roman" panose="02020603050405020304" pitchFamily="18" charset="0"/>
                          <a:hlinkClick r:id="rId19" tooltip="Backward compatibility"/>
                        </a:rPr>
                      </a:br>
                      <a:r>
                        <a:rPr lang="en-US" sz="900" u="none" strike="noStrike">
                          <a:solidFill>
                            <a:srgbClr val="0B0080"/>
                          </a:solidFill>
                          <a:effectLst/>
                          <a:latin typeface="Times New Roman" panose="02020603050405020304" pitchFamily="18" charset="0"/>
                          <a:cs typeface="Times New Roman" panose="02020603050405020304" pitchFamily="18" charset="0"/>
                          <a:hlinkClick r:id="rId19" tooltip="Backward compatibility"/>
                        </a:rPr>
                        <a:t>compatibility</a:t>
                      </a:r>
                      <a:endParaRPr lang="en-US" sz="900">
                        <a:effectLst/>
                        <a:latin typeface="Times New Roman" panose="02020603050405020304" pitchFamily="18" charset="0"/>
                        <a:cs typeface="Times New Roman" panose="02020603050405020304" pitchFamily="18" charset="0"/>
                      </a:endParaRP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dirty="0">
                          <a:effectLst/>
                          <a:latin typeface="Times New Roman" panose="02020603050405020304" pitchFamily="18" charset="0"/>
                          <a:cs typeface="Times New Roman" panose="02020603050405020304" pitchFamily="18" charset="0"/>
                        </a:rPr>
                        <a:t>Most software developed for the </a:t>
                      </a:r>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20" tooltip="Samsung Gear VR"/>
                        </a:rPr>
                        <a:t>Samsung Gear VR</a:t>
                      </a:r>
                      <a:endParaRPr lang="en-US" sz="900" dirty="0">
                        <a:effectLst/>
                        <a:latin typeface="Times New Roman" panose="02020603050405020304" pitchFamily="18" charset="0"/>
                        <a:cs typeface="Times New Roman" panose="02020603050405020304" pitchFamily="18" charset="0"/>
                      </a:endParaRP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59356638"/>
                  </a:ext>
                </a:extLst>
              </a:tr>
              <a:tr h="166444">
                <a:tc>
                  <a:txBody>
                    <a:bodyPr/>
                    <a:lstStyle/>
                    <a:p>
                      <a:pPr algn="l" fontAlgn="t"/>
                      <a:r>
                        <a:rPr lang="en-US" sz="900" dirty="0">
                          <a:effectLst/>
                          <a:latin typeface="Times New Roman" panose="02020603050405020304" pitchFamily="18" charset="0"/>
                          <a:cs typeface="Times New Roman" panose="02020603050405020304" pitchFamily="18" charset="0"/>
                        </a:rPr>
                        <a:t>Predecessor</a:t>
                      </a: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900" u="none" strike="noStrike" dirty="0">
                          <a:solidFill>
                            <a:srgbClr val="0B0080"/>
                          </a:solidFill>
                          <a:effectLst/>
                          <a:latin typeface="Times New Roman" panose="02020603050405020304" pitchFamily="18" charset="0"/>
                          <a:cs typeface="Times New Roman" panose="02020603050405020304" pitchFamily="18" charset="0"/>
                          <a:hlinkClick r:id="rId20" tooltip="Samsung Gear VR"/>
                        </a:rPr>
                        <a:t>Samsung Gear VR</a:t>
                      </a:r>
                      <a:endParaRPr lang="en-US" sz="900" dirty="0">
                        <a:effectLst/>
                        <a:latin typeface="Times New Roman" panose="02020603050405020304" pitchFamily="18" charset="0"/>
                        <a:cs typeface="Times New Roman" panose="02020603050405020304" pitchFamily="18" charset="0"/>
                      </a:endParaRPr>
                    </a:p>
                  </a:txBody>
                  <a:tcPr marL="44228" marR="44228" marT="22114" marB="22114">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323705179"/>
                  </a:ext>
                </a:extLst>
              </a:tr>
            </a:tbl>
          </a:graphicData>
        </a:graphic>
      </p:graphicFrame>
      <p:sp>
        <p:nvSpPr>
          <p:cNvPr id="5" name="Rectangle 4">
            <a:extLst>
              <a:ext uri="{FF2B5EF4-FFF2-40B4-BE49-F238E27FC236}">
                <a16:creationId xmlns:a16="http://schemas.microsoft.com/office/drawing/2014/main" id="{F0C70374-C5AD-43D4-A3C5-FCF4DF6F2063}"/>
              </a:ext>
            </a:extLst>
          </p:cNvPr>
          <p:cNvSpPr/>
          <p:nvPr/>
        </p:nvSpPr>
        <p:spPr>
          <a:xfrm>
            <a:off x="2065544" y="290080"/>
            <a:ext cx="5012911"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SPECIFICATIONS OF OCULUS GO </a:t>
            </a:r>
            <a:endParaRPr lang="en-US" sz="2400" dirty="0"/>
          </a:p>
        </p:txBody>
      </p:sp>
    </p:spTree>
    <p:extLst>
      <p:ext uri="{BB962C8B-B14F-4D97-AF65-F5344CB8AC3E}">
        <p14:creationId xmlns:p14="http://schemas.microsoft.com/office/powerpoint/2010/main" val="378461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17955"/>
            <a:ext cx="8229600" cy="4525963"/>
          </a:xfrm>
        </p:spPr>
        <p:txBody>
          <a:bodyPr/>
          <a:lstStyle/>
          <a:p>
            <a:pPr marL="114300" indent="0" algn="just">
              <a:lnSpc>
                <a:spcPct val="150000"/>
              </a:lnSpc>
              <a:buNone/>
            </a:pPr>
            <a:r>
              <a:rPr lang="en-US" sz="2000" u="sng" dirty="0">
                <a:latin typeface="Times New Roman" panose="02020603050405020304" pitchFamily="18" charset="0"/>
                <a:cs typeface="Times New Roman" panose="02020603050405020304" pitchFamily="18" charset="0"/>
              </a:rPr>
              <a:t>SCRIPTS</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hlinkClick r:id="rId2" action="ppaction://hlinkfile"/>
              </a:rPr>
              <a:t>Select</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hlinkClick r:id="rId3" action="ppaction://hlinkfile"/>
              </a:rPr>
              <a:t>Drag and Drop</a:t>
            </a:r>
            <a:endParaRPr lang="en-US" sz="2000" dirty="0">
              <a:latin typeface="Times New Roman" panose="02020603050405020304" pitchFamily="18" charset="0"/>
              <a:cs typeface="Times New Roman" panose="02020603050405020304" pitchFamily="18" charset="0"/>
            </a:endParaRPr>
          </a:p>
          <a:p>
            <a:pPr marL="114300" indent="0" algn="just">
              <a:lnSpc>
                <a:spcPct val="150000"/>
              </a:lnSpc>
              <a:buNone/>
            </a:pPr>
            <a:r>
              <a:rPr lang="en-US" sz="2000" u="sng" dirty="0">
                <a:latin typeface="Times New Roman" panose="02020603050405020304" pitchFamily="18" charset="0"/>
                <a:cs typeface="Times New Roman" panose="02020603050405020304" pitchFamily="18" charset="0"/>
              </a:rPr>
              <a:t>APPLICATION</a:t>
            </a:r>
            <a:r>
              <a:rPr lang="en-US" sz="2000" dirty="0">
                <a:latin typeface="Times New Roman" panose="02020603050405020304" pitchFamily="18" charset="0"/>
                <a:cs typeface="Times New Roman" panose="02020603050405020304" pitchFamily="18" charset="0"/>
              </a:rPr>
              <a:t>: </a:t>
            </a:r>
          </a:p>
          <a:p>
            <a:pPr marL="114300" indent="0" algn="just">
              <a:lnSpc>
                <a:spcPct val="150000"/>
              </a:lnSpc>
              <a:buNone/>
            </a:pPr>
            <a:r>
              <a:rPr lang="en-US" sz="2000" dirty="0">
                <a:latin typeface="Times New Roman" panose="02020603050405020304" pitchFamily="18" charset="0"/>
                <a:cs typeface="Times New Roman" panose="02020603050405020304" pitchFamily="18" charset="0"/>
                <a:hlinkClick r:id="rId4" action="ppaction://hlinkfile"/>
              </a:rPr>
              <a:t>VR Application</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8CDED-AD7D-4031-A170-CA535D29A1CA}"/>
              </a:ext>
            </a:extLst>
          </p:cNvPr>
          <p:cNvSpPr>
            <a:spLocks noGrp="1"/>
          </p:cNvSpPr>
          <p:nvPr>
            <p:ph type="title"/>
          </p:nvPr>
        </p:nvSpPr>
        <p:spPr>
          <a:xfrm>
            <a:off x="457200" y="274638"/>
            <a:ext cx="8229600" cy="457199"/>
          </a:xfrm>
        </p:spPr>
        <p:txBody>
          <a:bodyPr/>
          <a:lstStyle/>
          <a:p>
            <a:r>
              <a:rPr lang="en-US" sz="2400" dirty="0">
                <a:latin typeface="Times New Roman" panose="02020603050405020304" pitchFamily="18" charset="0"/>
                <a:cs typeface="Times New Roman" panose="02020603050405020304" pitchFamily="18" charset="0"/>
              </a:rPr>
              <a:t>EXPERIMENTAL RESULTS</a:t>
            </a:r>
          </a:p>
        </p:txBody>
      </p:sp>
      <p:sp>
        <p:nvSpPr>
          <p:cNvPr id="3" name="Text Placeholder 2">
            <a:extLst>
              <a:ext uri="{FF2B5EF4-FFF2-40B4-BE49-F238E27FC236}">
                <a16:creationId xmlns:a16="http://schemas.microsoft.com/office/drawing/2014/main" id="{779CB894-C9DD-4459-A1D1-337901CA161B}"/>
              </a:ext>
            </a:extLst>
          </p:cNvPr>
          <p:cNvSpPr>
            <a:spLocks noGrp="1"/>
          </p:cNvSpPr>
          <p:nvPr>
            <p:ph type="body" idx="1"/>
          </p:nvPr>
        </p:nvSpPr>
        <p:spPr>
          <a:xfrm>
            <a:off x="279918" y="731837"/>
            <a:ext cx="8229600" cy="6126163"/>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Practical in science and engineering areas require high technology, high-cost machines; and with the advancement in virtual reality, it is possible to have virtual labs in remote areas accessed sitting in the office or home of the learner. Virtual reality can assist students to become immersed in a learning environment where they can participate in their learning in a technology-based environment. </a:t>
            </a:r>
          </a:p>
          <a:p>
            <a:pPr algn="just">
              <a:lnSpc>
                <a:spcPct val="150000"/>
              </a:lnSpc>
            </a:pPr>
            <a:r>
              <a:rPr lang="en-US" sz="2000" dirty="0">
                <a:latin typeface="Times New Roman" panose="02020603050405020304" pitchFamily="18" charset="0"/>
                <a:cs typeface="Times New Roman" panose="02020603050405020304" pitchFamily="18" charset="0"/>
              </a:rPr>
              <a:t>Virtual reality is the basis for functional virtual prototyping, which enables engineers to analyze the shape, form, and functional behavior of products in an immersive and interactive virtual environment. Applying this technology greatly improves the communication in product design and product development:</a:t>
            </a:r>
          </a:p>
        </p:txBody>
      </p:sp>
    </p:spTree>
    <p:extLst>
      <p:ext uri="{BB962C8B-B14F-4D97-AF65-F5344CB8AC3E}">
        <p14:creationId xmlns:p14="http://schemas.microsoft.com/office/powerpoint/2010/main" val="1710816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SCOPE FOR FUTURE WORK</a:t>
            </a:r>
          </a:p>
        </p:txBody>
      </p:sp>
      <p:sp>
        <p:nvSpPr>
          <p:cNvPr id="3" name="Text Placeholder 2"/>
          <p:cNvSpPr>
            <a:spLocks noGrp="1"/>
          </p:cNvSpPr>
          <p:nvPr>
            <p:ph type="body" idx="1"/>
          </p:nvPr>
        </p:nvSpPr>
        <p:spPr>
          <a:xfrm>
            <a:off x="457200" y="1166018"/>
            <a:ext cx="8229600" cy="5417344"/>
          </a:xfrm>
        </p:spPr>
        <p:txBody>
          <a:bodyPr/>
          <a:lstStyle/>
          <a:p>
            <a:pPr lvl="0" algn="just">
              <a:lnSpc>
                <a:spcPct val="150000"/>
              </a:lnSpc>
            </a:pPr>
            <a:r>
              <a:rPr lang="en-US" sz="2000" dirty="0">
                <a:latin typeface="Times New Roman" panose="02020603050405020304" pitchFamily="18" charset="0"/>
                <a:cs typeface="Times New Roman" panose="02020603050405020304" pitchFamily="18" charset="0"/>
              </a:rPr>
              <a:t>In Learning mode, we can integrate Augmented reality and make more interactive and allow learners to focus more on practice instead of just theory, by adding virtual objects to the environment.</a:t>
            </a:r>
          </a:p>
          <a:p>
            <a:pPr lvl="0" algn="just">
              <a:lnSpc>
                <a:spcPct val="150000"/>
              </a:lnSpc>
            </a:pPr>
            <a:r>
              <a:rPr lang="en-US" sz="2000" dirty="0">
                <a:latin typeface="Times New Roman" panose="02020603050405020304" pitchFamily="18" charset="0"/>
                <a:cs typeface="Times New Roman" panose="02020603050405020304" pitchFamily="18" charset="0"/>
              </a:rPr>
              <a:t>In Training mode, to provide more interaction we can add virtual hand gloves, tools (wrench, Pullers etc.) which are used in conventional assembly tasks. </a:t>
            </a:r>
          </a:p>
          <a:p>
            <a:pPr lvl="0" algn="just">
              <a:lnSpc>
                <a:spcPct val="150000"/>
              </a:lnSpc>
            </a:pPr>
            <a:r>
              <a:rPr lang="en-US" sz="2000" dirty="0">
                <a:latin typeface="Times New Roman" panose="02020603050405020304" pitchFamily="18" charset="0"/>
                <a:cs typeface="Times New Roman" panose="02020603050405020304" pitchFamily="18" charset="0"/>
              </a:rPr>
              <a:t>In Self-evaluation mode, add options like giving score at the end of the complete assembly, </a:t>
            </a:r>
            <a:r>
              <a:rPr lang="en-US" sz="2000">
                <a:latin typeface="Times New Roman" panose="02020603050405020304" pitchFamily="18" charset="0"/>
                <a:cs typeface="Times New Roman" panose="02020603050405020304" pitchFamily="18" charset="0"/>
              </a:rPr>
              <a:t>which gives </a:t>
            </a:r>
            <a:r>
              <a:rPr lang="en-US" sz="2000" dirty="0">
                <a:latin typeface="Times New Roman" panose="02020603050405020304" pitchFamily="18" charset="0"/>
                <a:cs typeface="Times New Roman" panose="02020603050405020304" pitchFamily="18" charset="0"/>
              </a:rPr>
              <a:t>more game approach to the user.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4AF2-0E7B-4A3E-B798-9443AF789600}"/>
              </a:ext>
            </a:extLst>
          </p:cNvPr>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CONCLUSION</a:t>
            </a:r>
          </a:p>
        </p:txBody>
      </p:sp>
      <p:sp>
        <p:nvSpPr>
          <p:cNvPr id="3" name="Rectangle 2">
            <a:extLst>
              <a:ext uri="{FF2B5EF4-FFF2-40B4-BE49-F238E27FC236}">
                <a16:creationId xmlns:a16="http://schemas.microsoft.com/office/drawing/2014/main" id="{01DC3E49-B158-47FA-9D3C-3A3406AE3F27}"/>
              </a:ext>
            </a:extLst>
          </p:cNvPr>
          <p:cNvSpPr/>
          <p:nvPr/>
        </p:nvSpPr>
        <p:spPr>
          <a:xfrm>
            <a:off x="895739" y="1417638"/>
            <a:ext cx="7585788" cy="4294574"/>
          </a:xfrm>
          <a:prstGeom prst="rect">
            <a:avLst/>
          </a:prstGeom>
        </p:spPr>
        <p:txBody>
          <a:bodyPr wrap="square">
            <a:spAutoFit/>
          </a:bodyPr>
          <a:lstStyle/>
          <a:p>
            <a:pPr algn="just">
              <a:lnSpc>
                <a:spcPct val="150000"/>
              </a:lnSpc>
              <a:spcAft>
                <a:spcPts val="8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The use of Immersive VR can offer great advantages for learning:</a:t>
            </a:r>
          </a:p>
          <a:p>
            <a:pPr marL="342900" lvl="0" indent="-342900" algn="just">
              <a:lnSpc>
                <a:spcPct val="150000"/>
              </a:lnSpc>
              <a:buFont typeface="+mj-lt"/>
              <a:buAutoNum type="arabicPeriod"/>
            </a:pPr>
            <a:r>
              <a:rPr lang="en-US" sz="2000" dirty="0">
                <a:latin typeface="Times New Roman" panose="02020603050405020304" pitchFamily="18" charset="0"/>
                <a:ea typeface="Calibri" panose="020F0502020204030204" pitchFamily="34" charset="0"/>
                <a:cs typeface="Times New Roman" panose="02020603050405020304" pitchFamily="18" charset="0"/>
              </a:rPr>
              <a:t>It allows a direct feeling of objects and events that are physically out of our reach.</a:t>
            </a:r>
          </a:p>
          <a:p>
            <a:pPr marL="342900" lvl="0" indent="-342900" algn="just">
              <a:lnSpc>
                <a:spcPct val="150000"/>
              </a:lnSpc>
              <a:buFont typeface="+mj-lt"/>
              <a:buAutoNum type="arabicPeriod"/>
            </a:pPr>
            <a:r>
              <a:rPr lang="en-US" sz="2000" dirty="0">
                <a:latin typeface="Times New Roman" panose="02020603050405020304" pitchFamily="18" charset="0"/>
                <a:ea typeface="Calibri" panose="020F0502020204030204" pitchFamily="34" charset="0"/>
                <a:cs typeface="Times New Roman" panose="02020603050405020304" pitchFamily="18" charset="0"/>
              </a:rPr>
              <a:t>It supports training in a safe environment avoiding potential real dangers and, thanks to the game approach, it increases the learner’s involvement and motivation while widening the range of learning styles supported.</a:t>
            </a:r>
          </a:p>
          <a:p>
            <a:pPr marL="342900" lvl="0" indent="-342900" algn="just">
              <a:lnSpc>
                <a:spcPct val="150000"/>
              </a:lnSpc>
              <a:spcAft>
                <a:spcPts val="800"/>
              </a:spcAft>
              <a:buFont typeface="+mj-lt"/>
              <a:buAutoNum type="arabicPeriod"/>
            </a:pPr>
            <a:r>
              <a:rPr lang="en-US" sz="2000" dirty="0">
                <a:latin typeface="Times New Roman" panose="02020603050405020304" pitchFamily="18" charset="0"/>
                <a:ea typeface="Calibri" panose="020F0502020204030204" pitchFamily="34" charset="0"/>
                <a:cs typeface="Times New Roman" panose="02020603050405020304" pitchFamily="18" charset="0"/>
              </a:rPr>
              <a:t>This VR based learning could help the learners to understand and memorize them better.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03526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810"/>
            <a:ext cx="8229600" cy="423279"/>
          </a:xfrm>
        </p:spPr>
        <p:txBody>
          <a:bodyPr/>
          <a:lstStyle/>
          <a:p>
            <a:r>
              <a:rPr lang="en-US" sz="2400" dirty="0">
                <a:latin typeface="Times New Roman" panose="02020603050405020304" pitchFamily="18" charset="0"/>
                <a:cs typeface="Times New Roman" panose="02020603050405020304" pitchFamily="18" charset="0"/>
              </a:rPr>
              <a:t>REFERENCES</a:t>
            </a:r>
          </a:p>
        </p:txBody>
      </p:sp>
      <p:sp>
        <p:nvSpPr>
          <p:cNvPr id="3" name="Rectangle 2"/>
          <p:cNvSpPr/>
          <p:nvPr/>
        </p:nvSpPr>
        <p:spPr>
          <a:xfrm>
            <a:off x="372745" y="1017464"/>
            <a:ext cx="8398510" cy="5371792"/>
          </a:xfrm>
          <a:prstGeom prst="rect">
            <a:avLst/>
          </a:prstGeom>
        </p:spPr>
        <p:txBody>
          <a:bodyPr wrap="square">
            <a:spAutoFit/>
          </a:bodyPr>
          <a:lstStyle/>
          <a:p>
            <a:pPr marL="914400" lvl="1" indent="-457200" algn="just">
              <a:lnSpc>
                <a:spcPct val="150000"/>
              </a:lnSpc>
              <a:spcBef>
                <a:spcPts val="450"/>
              </a:spcBef>
              <a:buSzPts val="1200"/>
              <a:buFont typeface="+mj-lt"/>
              <a:buAutoNum type="arabicPeriod"/>
              <a:tabLst>
                <a:tab pos="521335" algn="l"/>
              </a:tabLst>
            </a:pPr>
            <a:r>
              <a:rPr lang="en-US" sz="2000" dirty="0">
                <a:latin typeface="Times New Roman" panose="02020603050405020304" pitchFamily="18" charset="0"/>
                <a:cs typeface="Times New Roman" panose="02020603050405020304" pitchFamily="18" charset="0"/>
              </a:rPr>
              <a:t>Gilson </a:t>
            </a:r>
            <a:r>
              <a:rPr lang="en-US" sz="2000" dirty="0" err="1">
                <a:latin typeface="Times New Roman" panose="02020603050405020304" pitchFamily="18" charset="0"/>
                <a:cs typeface="Times New Roman" panose="02020603050405020304" pitchFamily="18" charset="0"/>
              </a:rPr>
              <a:t>Giraldi</a:t>
            </a:r>
            <a:r>
              <a:rPr lang="en-US" sz="2000" dirty="0">
                <a:latin typeface="Times New Roman" panose="02020603050405020304" pitchFamily="18" charset="0"/>
                <a:cs typeface="Times New Roman" panose="02020603050405020304" pitchFamily="18" charset="0"/>
              </a:rPr>
              <a:t>, R. S. (n.d.), “Introduction to virtual </a:t>
            </a:r>
            <a:r>
              <a:rPr lang="en-US" sz="2000" dirty="0" err="1">
                <a:latin typeface="Times New Roman" panose="02020603050405020304" pitchFamily="18" charset="0"/>
                <a:cs typeface="Times New Roman" panose="02020603050405020304" pitchFamily="18" charset="0"/>
              </a:rPr>
              <a:t>reality”,https</a:t>
            </a:r>
            <a:r>
              <a:rPr lang="en-US" sz="2000" dirty="0">
                <a:latin typeface="Times New Roman" panose="02020603050405020304" pitchFamily="18" charset="0"/>
                <a:cs typeface="Times New Roman" panose="02020603050405020304" pitchFamily="18" charset="0"/>
              </a:rPr>
              <a:t>://doi.org/10.1109/VR.2003.119117</a:t>
            </a:r>
          </a:p>
          <a:p>
            <a:pPr marL="914400" lvl="1" indent="-457200" algn="just">
              <a:lnSpc>
                <a:spcPct val="150000"/>
              </a:lnSpc>
              <a:spcBef>
                <a:spcPts val="450"/>
              </a:spcBef>
              <a:buSzPts val="1200"/>
              <a:buFont typeface="+mj-lt"/>
              <a:buAutoNum type="arabicPeriod"/>
              <a:tabLst>
                <a:tab pos="521335" algn="l"/>
              </a:tabLst>
            </a:pPr>
            <a:r>
              <a:rPr lang="en-US" sz="2000" dirty="0">
                <a:latin typeface="Times New Roman" panose="02020603050405020304" pitchFamily="18" charset="0"/>
                <a:cs typeface="Times New Roman" panose="02020603050405020304" pitchFamily="18" charset="0"/>
              </a:rPr>
              <a:t>Jean </a:t>
            </a:r>
            <a:r>
              <a:rPr lang="en-US" sz="2000" dirty="0" err="1">
                <a:latin typeface="Times New Roman" panose="02020603050405020304" pitchFamily="18" charset="0"/>
                <a:cs typeface="Times New Roman" panose="02020603050405020304" pitchFamily="18" charset="0"/>
              </a:rPr>
              <a:t>Thilmany</a:t>
            </a:r>
            <a:r>
              <a:rPr lang="en-US" sz="2000" dirty="0">
                <a:latin typeface="Times New Roman" panose="02020603050405020304" pitchFamily="18" charset="0"/>
                <a:cs typeface="Times New Roman" panose="02020603050405020304" pitchFamily="18" charset="0"/>
              </a:rPr>
              <a:t>, ”Walkabout in another world".(2000)</a:t>
            </a:r>
          </a:p>
          <a:p>
            <a:pPr marL="914400" lvl="1" indent="-457200" algn="just">
              <a:lnSpc>
                <a:spcPct val="150000"/>
              </a:lnSpc>
              <a:spcBef>
                <a:spcPts val="450"/>
              </a:spcBef>
              <a:buSzPts val="1200"/>
              <a:buFont typeface="+mj-lt"/>
              <a:buAutoNum type="arabicPeriod"/>
              <a:tabLst>
                <a:tab pos="521335" algn="l"/>
              </a:tabLst>
            </a:pPr>
            <a:r>
              <a:rPr lang="en-US" sz="2000" dirty="0" err="1">
                <a:latin typeface="Times New Roman" panose="02020603050405020304" pitchFamily="18" charset="0"/>
                <a:cs typeface="Times New Roman" panose="02020603050405020304" pitchFamily="18" charset="0"/>
              </a:rPr>
              <a:t>Pantelidis</a:t>
            </a:r>
            <a:r>
              <a:rPr lang="en-US" sz="2000" dirty="0">
                <a:latin typeface="Times New Roman" panose="02020603050405020304" pitchFamily="18" charset="0"/>
                <a:cs typeface="Times New Roman" panose="02020603050405020304" pitchFamily="18" charset="0"/>
              </a:rPr>
              <a:t>, V. S. (1993). Virtual reality in the classroom. Educational Technology, 33(4), 23-27.</a:t>
            </a:r>
          </a:p>
          <a:p>
            <a:pPr marL="914400" lvl="1" indent="-457200" algn="just">
              <a:lnSpc>
                <a:spcPct val="150000"/>
              </a:lnSpc>
              <a:spcBef>
                <a:spcPts val="450"/>
              </a:spcBef>
              <a:buSzPts val="1200"/>
              <a:buFont typeface="+mj-lt"/>
              <a:buAutoNum type="arabicPeriod"/>
              <a:tabLst>
                <a:tab pos="521335" algn="l"/>
              </a:tabLst>
            </a:pPr>
            <a:r>
              <a:rPr lang="en-US" sz="2000" dirty="0" err="1">
                <a:latin typeface="Times New Roman" panose="02020603050405020304" pitchFamily="18" charset="0"/>
                <a:cs typeface="Times New Roman" panose="02020603050405020304" pitchFamily="18" charset="0"/>
              </a:rPr>
              <a:t>Nooriafshar</a:t>
            </a:r>
            <a:r>
              <a:rPr lang="en-US" sz="2000" dirty="0">
                <a:latin typeface="Times New Roman" panose="02020603050405020304" pitchFamily="18" charset="0"/>
                <a:cs typeface="Times New Roman" panose="02020603050405020304" pitchFamily="18" charset="0"/>
              </a:rPr>
              <a:t>, M., Williams, R., &amp;</a:t>
            </a:r>
            <a:r>
              <a:rPr lang="en-US" sz="2000" dirty="0" err="1">
                <a:latin typeface="Times New Roman" panose="02020603050405020304" pitchFamily="18" charset="0"/>
                <a:cs typeface="Times New Roman" panose="02020603050405020304" pitchFamily="18" charset="0"/>
              </a:rPr>
              <a:t>Maraseni</a:t>
            </a:r>
            <a:r>
              <a:rPr lang="en-US" sz="2000" dirty="0">
                <a:latin typeface="Times New Roman" panose="02020603050405020304" pitchFamily="18" charset="0"/>
                <a:cs typeface="Times New Roman" panose="02020603050405020304" pitchFamily="18" charset="0"/>
              </a:rPr>
              <a:t>, T. N. (2014), “The use of virtual reality in education", The American Society of Business and Behavioral Sciences (ASBBS) 2004 Seventh Annual International Conference, (September).</a:t>
            </a:r>
          </a:p>
          <a:p>
            <a:pPr marL="914400" lvl="1" indent="-457200" algn="just">
              <a:lnSpc>
                <a:spcPct val="150000"/>
              </a:lnSpc>
              <a:spcBef>
                <a:spcPts val="450"/>
              </a:spcBef>
              <a:buSzPts val="1200"/>
              <a:buFont typeface="+mj-lt"/>
              <a:buAutoNum type="arabicPeriod"/>
              <a:tabLst>
                <a:tab pos="521335" algn="l"/>
              </a:tabLst>
            </a:pPr>
            <a:r>
              <a:rPr lang="en-US" sz="2000" dirty="0">
                <a:latin typeface="Times New Roman" panose="02020603050405020304" pitchFamily="18" charset="0"/>
                <a:cs typeface="Times New Roman" panose="02020603050405020304" pitchFamily="18" charset="0"/>
              </a:rPr>
              <a:t>Chris Christou. (2010), “ Affective, interactive and cognitive methods for e-learning design: creating an optimal education experience”.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7EA3E2-3C0A-4988-BA86-1EC7A5B42F67}"/>
              </a:ext>
            </a:extLst>
          </p:cNvPr>
          <p:cNvSpPr/>
          <p:nvPr/>
        </p:nvSpPr>
        <p:spPr>
          <a:xfrm>
            <a:off x="475861" y="382555"/>
            <a:ext cx="8210939" cy="4781886"/>
          </a:xfrm>
          <a:prstGeom prst="rect">
            <a:avLst/>
          </a:prstGeom>
        </p:spPr>
        <p:txBody>
          <a:bodyPr wrap="square">
            <a:spAutoFit/>
          </a:bodyPr>
          <a:lstStyle/>
          <a:p>
            <a:pPr marL="457200" lvl="1" algn="just">
              <a:lnSpc>
                <a:spcPct val="150000"/>
              </a:lnSpc>
              <a:spcBef>
                <a:spcPts val="450"/>
              </a:spcBef>
              <a:buSzPts val="1200"/>
              <a:tabLst>
                <a:tab pos="521335" algn="l"/>
              </a:tabLst>
            </a:pPr>
            <a:r>
              <a:rPr lang="en-US" sz="2000" dirty="0">
                <a:latin typeface="Times New Roman" panose="02020603050405020304" pitchFamily="18" charset="0"/>
                <a:cs typeface="Times New Roman" panose="02020603050405020304" pitchFamily="18" charset="0"/>
              </a:rPr>
              <a:t>6. </a:t>
            </a:r>
            <a:r>
              <a:rPr lang="en-US" sz="2000" dirty="0" err="1">
                <a:latin typeface="Times New Roman" panose="02020603050405020304" pitchFamily="18" charset="0"/>
                <a:cs typeface="Times New Roman" panose="02020603050405020304" pitchFamily="18" charset="0"/>
              </a:rPr>
              <a:t>Xue-qin</a:t>
            </a:r>
            <a:r>
              <a:rPr lang="en-US" sz="2000" dirty="0">
                <a:latin typeface="Times New Roman" panose="02020603050405020304" pitchFamily="18" charset="0"/>
                <a:cs typeface="Times New Roman" panose="02020603050405020304" pitchFamily="18" charset="0"/>
              </a:rPr>
              <a:t> Chang, Dao-</a:t>
            </a:r>
            <a:r>
              <a:rPr lang="en-US" sz="2000" dirty="0" err="1">
                <a:latin typeface="Times New Roman" panose="02020603050405020304" pitchFamily="18" charset="0"/>
                <a:cs typeface="Times New Roman" panose="02020603050405020304" pitchFamily="18" charset="0"/>
              </a:rPr>
              <a:t>hua</a:t>
            </a:r>
            <a:r>
              <a:rPr lang="en-US" sz="2000" dirty="0">
                <a:latin typeface="Times New Roman" panose="02020603050405020304" pitchFamily="18" charset="0"/>
                <a:cs typeface="Times New Roman" panose="02020603050405020304" pitchFamily="18" charset="0"/>
              </a:rPr>
              <a:t> Zhang, Xin-</a:t>
            </a:r>
            <a:r>
              <a:rPr lang="en-US" sz="2000" dirty="0" err="1">
                <a:latin typeface="Times New Roman" panose="02020603050405020304" pitchFamily="18" charset="0"/>
                <a:cs typeface="Times New Roman" panose="02020603050405020304" pitchFamily="18" charset="0"/>
              </a:rPr>
              <a:t>xin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Jin</a:t>
            </a:r>
            <a:r>
              <a:rPr lang="en-US" sz="2000" dirty="0">
                <a:latin typeface="Times New Roman" panose="02020603050405020304" pitchFamily="18" charset="0"/>
                <a:cs typeface="Times New Roman" panose="02020603050405020304" pitchFamily="18" charset="0"/>
              </a:rPr>
              <a:t>. (2016), “Application of Virtual Reality Technology in Distance Learning”: Vol 11, International Journal of Emerging Technologies in Learning (</a:t>
            </a:r>
            <a:r>
              <a:rPr lang="en-US" sz="2000" dirty="0" err="1">
                <a:latin typeface="Times New Roman" panose="02020603050405020304" pitchFamily="18" charset="0"/>
                <a:cs typeface="Times New Roman" panose="02020603050405020304" pitchFamily="18" charset="0"/>
              </a:rPr>
              <a:t>iJET</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eISSN</a:t>
            </a:r>
            <a:r>
              <a:rPr lang="en-US" sz="2000" dirty="0">
                <a:latin typeface="Times New Roman" panose="02020603050405020304" pitchFamily="18" charset="0"/>
                <a:cs typeface="Times New Roman" panose="02020603050405020304" pitchFamily="18" charset="0"/>
              </a:rPr>
              <a:t>: 1863-0383</a:t>
            </a:r>
          </a:p>
          <a:p>
            <a:pPr marL="457200" lvl="1" algn="just">
              <a:lnSpc>
                <a:spcPct val="150000"/>
              </a:lnSpc>
              <a:spcBef>
                <a:spcPts val="450"/>
              </a:spcBef>
              <a:buSzPts val="1200"/>
              <a:tabLst>
                <a:tab pos="521335" algn="l"/>
              </a:tabLst>
            </a:pPr>
            <a:r>
              <a:rPr lang="en-US" sz="2000" dirty="0">
                <a:latin typeface="Times New Roman" panose="02020603050405020304" pitchFamily="18" charset="0"/>
                <a:cs typeface="Times New Roman" panose="02020603050405020304" pitchFamily="18" charset="0"/>
              </a:rPr>
              <a:t>7. A.C. </a:t>
            </a:r>
            <a:r>
              <a:rPr lang="en-US" sz="2000" dirty="0" err="1">
                <a:latin typeface="Times New Roman" panose="02020603050405020304" pitchFamily="18" charset="0"/>
                <a:cs typeface="Times New Roman" panose="02020603050405020304" pitchFamily="18" charset="0"/>
              </a:rPr>
              <a:t>Boud</a:t>
            </a:r>
            <a:r>
              <a:rPr lang="en-US" sz="2000" dirty="0">
                <a:latin typeface="Times New Roman" panose="02020603050405020304" pitchFamily="18" charset="0"/>
                <a:cs typeface="Times New Roman" panose="02020603050405020304" pitchFamily="18" charset="0"/>
              </a:rPr>
              <a:t>, C. Baber, S.J. Steiner, “Virtual Reality: A Tool for Assembly”,[11].</a:t>
            </a:r>
          </a:p>
          <a:p>
            <a:pPr marL="457200" lvl="1" algn="just">
              <a:lnSpc>
                <a:spcPct val="150000"/>
              </a:lnSpc>
              <a:spcBef>
                <a:spcPts val="450"/>
              </a:spcBef>
              <a:buSzPts val="1200"/>
              <a:tabLst>
                <a:tab pos="521335" algn="l"/>
              </a:tabLst>
            </a:pPr>
            <a:r>
              <a:rPr lang="en-US" sz="2000" dirty="0">
                <a:latin typeface="Times New Roman" panose="02020603050405020304" pitchFamily="18" charset="0"/>
                <a:cs typeface="Times New Roman" panose="02020603050405020304" pitchFamily="18" charset="0"/>
              </a:rPr>
              <a:t>8. </a:t>
            </a:r>
            <a:r>
              <a:rPr lang="en-US" sz="2000" dirty="0" err="1">
                <a:latin typeface="Times New Roman" panose="02020603050405020304" pitchFamily="18" charset="0"/>
                <a:cs typeface="Times New Roman" panose="02020603050405020304" pitchFamily="18" charset="0"/>
              </a:rPr>
              <a:t>Smutny</a:t>
            </a:r>
            <a:r>
              <a:rPr lang="en-US" sz="2000" dirty="0">
                <a:latin typeface="Times New Roman" panose="02020603050405020304" pitchFamily="18" charset="0"/>
                <a:cs typeface="Times New Roman" panose="02020603050405020304" pitchFamily="18" charset="0"/>
              </a:rPr>
              <a:t>, P., </a:t>
            </a:r>
            <a:r>
              <a:rPr lang="en-US" sz="2000" dirty="0" err="1">
                <a:latin typeface="Times New Roman" panose="02020603050405020304" pitchFamily="18" charset="0"/>
                <a:cs typeface="Times New Roman" panose="02020603050405020304" pitchFamily="18" charset="0"/>
              </a:rPr>
              <a:t>Babiuch</a:t>
            </a:r>
            <a:r>
              <a:rPr lang="en-US" sz="2000" dirty="0">
                <a:latin typeface="Times New Roman" panose="02020603050405020304" pitchFamily="18" charset="0"/>
                <a:cs typeface="Times New Roman" panose="02020603050405020304" pitchFamily="18" charset="0"/>
              </a:rPr>
              <a:t>, M., &amp; </a:t>
            </a:r>
            <a:r>
              <a:rPr lang="en-US" sz="2000" dirty="0" err="1">
                <a:latin typeface="Times New Roman" panose="02020603050405020304" pitchFamily="18" charset="0"/>
                <a:cs typeface="Times New Roman" panose="02020603050405020304" pitchFamily="18" charset="0"/>
              </a:rPr>
              <a:t>Foltynek</a:t>
            </a:r>
            <a:r>
              <a:rPr lang="en-US" sz="2000" dirty="0">
                <a:latin typeface="Times New Roman" panose="02020603050405020304" pitchFamily="18" charset="0"/>
                <a:cs typeface="Times New Roman" panose="02020603050405020304" pitchFamily="18" charset="0"/>
              </a:rPr>
              <a:t>, P. (2019). A Review of the Virtual Reality Applications in Education and Training. 2019 20th International Carpathian Control Conference (ICCC). DOI:10.1109/carpathiancc.2019.8765930</a:t>
            </a:r>
          </a:p>
        </p:txBody>
      </p:sp>
    </p:spTree>
    <p:extLst>
      <p:ext uri="{BB962C8B-B14F-4D97-AF65-F5344CB8AC3E}">
        <p14:creationId xmlns:p14="http://schemas.microsoft.com/office/powerpoint/2010/main" val="3058176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116570" cy="1045845"/>
          </a:xfrm>
        </p:spPr>
        <p:txBody>
          <a:bodyPr/>
          <a:lstStyle/>
          <a:p>
            <a:r>
              <a:rPr lang="en-US" sz="2400" dirty="0">
                <a:latin typeface="Times New Roman" panose="02020603050405020304" pitchFamily="18" charset="0"/>
                <a:cs typeface="Times New Roman" panose="02020603050405020304" pitchFamily="18" charset="0"/>
              </a:rPr>
              <a:t>OBJECTIVE</a:t>
            </a:r>
          </a:p>
        </p:txBody>
      </p:sp>
      <p:sp>
        <p:nvSpPr>
          <p:cNvPr id="3" name="Text Placeholder 2"/>
          <p:cNvSpPr>
            <a:spLocks noGrp="1"/>
          </p:cNvSpPr>
          <p:nvPr>
            <p:ph type="body" idx="1"/>
          </p:nvPr>
        </p:nvSpPr>
        <p:spPr>
          <a:xfrm>
            <a:off x="456565" y="1446530"/>
            <a:ext cx="8230235" cy="4709160"/>
          </a:xfrm>
        </p:spPr>
        <p:txBody>
          <a:bodyPr/>
          <a:lstStyle/>
          <a:p>
            <a:pPr>
              <a:lnSpc>
                <a:spcPct val="150000"/>
              </a:lnSpc>
            </a:pPr>
            <a:r>
              <a:rPr lang="en-US" sz="2000" dirty="0">
                <a:latin typeface="Times New Roman" panose="02020603050405020304" pitchFamily="18" charset="0"/>
                <a:cs typeface="Times New Roman" panose="02020603050405020304" pitchFamily="18" charset="0"/>
                <a:sym typeface="+mn-ea"/>
              </a:rPr>
              <a:t>To create a virtual environment before moving to practical assembly of an engine.</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sym typeface="+mn-ea"/>
              </a:rPr>
              <a:t>To replace physical models by  creating them in virtual reality platform.</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sym typeface="+mn-ea"/>
              </a:rPr>
              <a:t>To enhance better understanding and visualization of the engine assembly.</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sym typeface="+mn-ea"/>
              </a:rPr>
              <a:t>To reduce the learning and training time.</a:t>
            </a:r>
            <a:endParaRPr lang="en-US" sz="20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3035"/>
            <a:ext cx="8229600" cy="487045"/>
          </a:xfrm>
        </p:spPr>
        <p:txBody>
          <a:bodyPr/>
          <a:lstStyle/>
          <a:p>
            <a:r>
              <a:rPr lang="en-US" sz="2400" dirty="0">
                <a:latin typeface="Times New Roman" panose="02020603050405020304" pitchFamily="18" charset="0"/>
                <a:cs typeface="Times New Roman" panose="02020603050405020304" pitchFamily="18" charset="0"/>
              </a:rPr>
              <a:t>INTRODUCTION</a:t>
            </a:r>
          </a:p>
        </p:txBody>
      </p:sp>
      <p:sp>
        <p:nvSpPr>
          <p:cNvPr id="3" name="Text Placeholder 2"/>
          <p:cNvSpPr>
            <a:spLocks noGrp="1"/>
          </p:cNvSpPr>
          <p:nvPr>
            <p:ph type="body" idx="1"/>
          </p:nvPr>
        </p:nvSpPr>
        <p:spPr>
          <a:xfrm>
            <a:off x="457200" y="546735"/>
            <a:ext cx="8229600" cy="6101715"/>
          </a:xfrm>
        </p:spPr>
        <p:txBody>
          <a:bodyPr/>
          <a:lstStyle/>
          <a:p>
            <a:pPr algn="just">
              <a:lnSpc>
                <a:spcPct val="150000"/>
              </a:lnSpc>
            </a:pPr>
            <a:r>
              <a:rPr lang="en-IN" altLang="en-US" sz="2000" dirty="0">
                <a:latin typeface="Times New Roman" panose="02020603050405020304" pitchFamily="18" charset="0"/>
                <a:cs typeface="Times New Roman" panose="02020603050405020304" pitchFamily="18" charset="0"/>
              </a:rPr>
              <a:t>Human history is marked by a progression of media used to convey and experience ideas. Perhaps the most recent step in progression is the use of virtual reality(VR).</a:t>
            </a:r>
          </a:p>
          <a:p>
            <a:pPr algn="just">
              <a:lnSpc>
                <a:spcPct val="150000"/>
              </a:lnSpc>
            </a:pPr>
            <a:r>
              <a:rPr lang="en-IN" sz="2000" dirty="0">
                <a:solidFill>
                  <a:schemeClr val="tx1"/>
                </a:solidFill>
                <a:latin typeface="Times New Roman" panose="02020603050405020304" pitchFamily="18" charset="0"/>
                <a:cs typeface="Times New Roman" panose="02020603050405020304" pitchFamily="18" charset="0"/>
                <a:sym typeface="+mn-ea"/>
              </a:rPr>
              <a:t>Virtual Reality simulates a user’s physical presence in an artificially created world and allows them to interact with the virtual environment.</a:t>
            </a:r>
            <a:endParaRPr lang="en-IN" sz="2000" dirty="0">
              <a:solidFill>
                <a:schemeClr val="tx1"/>
              </a:solidFill>
              <a:latin typeface="Times New Roman" panose="02020603050405020304" pitchFamily="18" charset="0"/>
              <a:cs typeface="Times New Roman" panose="02020603050405020304" pitchFamily="18" charset="0"/>
            </a:endParaRPr>
          </a:p>
          <a:p>
            <a:pPr algn="just">
              <a:lnSpc>
                <a:spcPct val="150000"/>
              </a:lnSpc>
            </a:pPr>
            <a:r>
              <a:rPr lang="en-IN" altLang="en-US" sz="2000" b="1" dirty="0">
                <a:latin typeface="Times New Roman" panose="02020603050405020304" pitchFamily="18" charset="0"/>
                <a:cs typeface="Times New Roman" panose="02020603050405020304" pitchFamily="18" charset="0"/>
              </a:rPr>
              <a:t>Four key elements of virtual reality experience</a:t>
            </a:r>
            <a:r>
              <a:rPr lang="en-IN" altLang="en-US" sz="2000" dirty="0">
                <a:latin typeface="Times New Roman" panose="02020603050405020304" pitchFamily="18" charset="0"/>
                <a:cs typeface="Times New Roman" panose="02020603050405020304" pitchFamily="18" charset="0"/>
              </a:rPr>
              <a:t>: </a:t>
            </a:r>
          </a:p>
          <a:p>
            <a:pPr marL="1028700" lvl="1" indent="-457200" algn="just">
              <a:lnSpc>
                <a:spcPct val="150000"/>
              </a:lnSpc>
              <a:buFont typeface="+mj-lt"/>
              <a:buAutoNum type="arabicPeriod"/>
            </a:pPr>
            <a:r>
              <a:rPr lang="en-IN" altLang="en-US" sz="2000" dirty="0">
                <a:latin typeface="Times New Roman" panose="02020603050405020304" pitchFamily="18" charset="0"/>
                <a:cs typeface="Times New Roman" panose="02020603050405020304" pitchFamily="18" charset="0"/>
              </a:rPr>
              <a:t>Virtual world</a:t>
            </a:r>
          </a:p>
          <a:p>
            <a:pPr marL="1028700" lvl="1" indent="-457200" algn="just">
              <a:lnSpc>
                <a:spcPct val="150000"/>
              </a:lnSpc>
              <a:buFont typeface="+mj-lt"/>
              <a:buAutoNum type="arabicPeriod"/>
            </a:pPr>
            <a:r>
              <a:rPr lang="en-IN" altLang="en-US" sz="2000" dirty="0">
                <a:latin typeface="Times New Roman" panose="02020603050405020304" pitchFamily="18" charset="0"/>
                <a:cs typeface="Times New Roman" panose="02020603050405020304" pitchFamily="18" charset="0"/>
              </a:rPr>
              <a:t>Immersion</a:t>
            </a:r>
          </a:p>
          <a:p>
            <a:pPr marL="1028700" lvl="1" indent="-457200" algn="just">
              <a:lnSpc>
                <a:spcPct val="150000"/>
              </a:lnSpc>
              <a:buFont typeface="+mj-lt"/>
              <a:buAutoNum type="arabicPeriod"/>
            </a:pPr>
            <a:r>
              <a:rPr lang="en-IN" altLang="en-US" sz="2000" dirty="0">
                <a:latin typeface="Times New Roman" panose="02020603050405020304" pitchFamily="18" charset="0"/>
                <a:cs typeface="Times New Roman" panose="02020603050405020304" pitchFamily="18" charset="0"/>
              </a:rPr>
              <a:t>Sensory feedback</a:t>
            </a:r>
          </a:p>
          <a:p>
            <a:pPr marL="1028700" lvl="1" indent="-457200" algn="just">
              <a:lnSpc>
                <a:spcPct val="150000"/>
              </a:lnSpc>
              <a:buFont typeface="+mj-lt"/>
              <a:buAutoNum type="arabicPeriod"/>
            </a:pPr>
            <a:r>
              <a:rPr lang="en-IN" altLang="en-US" sz="2000" dirty="0">
                <a:latin typeface="Times New Roman" panose="02020603050405020304" pitchFamily="18" charset="0"/>
                <a:cs typeface="Times New Roman" panose="02020603050405020304" pitchFamily="18" charset="0"/>
              </a:rPr>
              <a:t>Interactivity</a:t>
            </a:r>
          </a:p>
          <a:p>
            <a:pPr marL="571500" lvl="1" indent="0" algn="just">
              <a:lnSpc>
                <a:spcPct val="150000"/>
              </a:lnSpc>
              <a:buFont typeface="+mj-lt"/>
              <a:buNone/>
            </a:pPr>
            <a:r>
              <a:rPr lang="en-IN" altLang="en-US" sz="20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395416"/>
            <a:ext cx="8229600" cy="6401624"/>
          </a:xfrm>
        </p:spPr>
        <p:txBody>
          <a:bodyPr/>
          <a:lstStyle/>
          <a:p>
            <a:pPr marL="114300" indent="0" algn="just">
              <a:lnSpc>
                <a:spcPct val="150000"/>
              </a:lnSpc>
              <a:buNone/>
            </a:pPr>
            <a:endParaRPr lang="en-IN" sz="2000" dirty="0">
              <a:solidFill>
                <a:schemeClr val="tx1"/>
              </a:solidFill>
              <a:latin typeface="Times New Roman" panose="02020603050405020304" pitchFamily="18" charset="0"/>
              <a:cs typeface="Times New Roman" panose="02020603050405020304" pitchFamily="18" charset="0"/>
              <a:sym typeface="+mn-ea"/>
            </a:endParaRPr>
          </a:p>
          <a:p>
            <a:pPr algn="just">
              <a:lnSpc>
                <a:spcPct val="150000"/>
              </a:lnSpc>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sym typeface="+mn-ea"/>
              </a:rPr>
              <a:t>In this immersive, interactive, training experience can be  created that intern increases the speed and efficacy of knowledge transfer while reducing dependency on physical proximity.</a:t>
            </a:r>
          </a:p>
          <a:p>
            <a:pPr algn="just">
              <a:lnSpc>
                <a:spcPct val="150000"/>
              </a:lnSpc>
              <a:buFont typeface="Arial" panose="020B0604020202020204" pitchFamily="34" charset="0"/>
              <a:buChar char="•"/>
            </a:pPr>
            <a:r>
              <a:rPr lang="en-IN" sz="2000" dirty="0">
                <a:solidFill>
                  <a:schemeClr val="tx1"/>
                </a:solidFill>
                <a:latin typeface="Times New Roman" panose="02020603050405020304" pitchFamily="18" charset="0"/>
                <a:cs typeface="Times New Roman" panose="02020603050405020304" pitchFamily="18" charset="0"/>
                <a:sym typeface="+mn-ea"/>
              </a:rPr>
              <a:t>Unity is a game developing engine used to create 2D,3D, virtual reality, and augmented reality games and offers a primary scripting in C#.</a:t>
            </a:r>
          </a:p>
          <a:p>
            <a:pPr algn="just">
              <a:lnSpc>
                <a:spcPct val="150000"/>
              </a:lnSpc>
              <a:buFont typeface="Arial" panose="020B0604020202020204" pitchFamily="34" charset="0"/>
              <a:buChar char="•"/>
            </a:pPr>
            <a:endParaRPr lang="en-IN" sz="2000" dirty="0">
              <a:solidFill>
                <a:schemeClr val="tx1"/>
              </a:solidFill>
              <a:latin typeface="Times New Roman" panose="02020603050405020304" pitchFamily="18" charset="0"/>
              <a:cs typeface="Times New Roman" panose="02020603050405020304" pitchFamily="18" charset="0"/>
              <a:sym typeface="+mn-ea"/>
            </a:endParaRPr>
          </a:p>
          <a:p>
            <a:pPr marL="114300" indent="0" algn="just">
              <a:lnSpc>
                <a:spcPct val="150000"/>
              </a:lnSpc>
              <a:buNone/>
            </a:pPr>
            <a:endParaRPr lang="en-IN"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41127"/>
            <a:ext cx="8206033" cy="6147830"/>
          </a:xfrm>
        </p:spPr>
        <p:txBody>
          <a:bodyPr/>
          <a:lstStyle/>
          <a:p>
            <a:pPr algn="just">
              <a:lnSpc>
                <a:spcPct val="150000"/>
              </a:lnSpc>
            </a:pPr>
            <a:r>
              <a:rPr lang="en-IN" sz="2000" dirty="0">
                <a:latin typeface="Times New Roman" panose="02020603050405020304" pitchFamily="18" charset="0"/>
                <a:cs typeface="Times New Roman" panose="02020603050405020304" pitchFamily="18" charset="0"/>
              </a:rPr>
              <a:t>Recorded history begins with people paintings on cave walls. These paintings were a primitive medium for conveying the artist’s concept.</a:t>
            </a:r>
          </a:p>
          <a:p>
            <a:pPr algn="just">
              <a:lnSpc>
                <a:spcPct val="150000"/>
              </a:lnSpc>
            </a:pPr>
            <a:r>
              <a:rPr lang="en-US" sz="2000" dirty="0">
                <a:latin typeface="Times New Roman" panose="02020603050405020304" pitchFamily="18" charset="0"/>
                <a:cs typeface="Times New Roman" panose="02020603050405020304" pitchFamily="18" charset="0"/>
              </a:rPr>
              <a:t> It all started in 1989 when Jaron Lanier, founder of VPL Co. came up with the phrase "Virtual Reality", which became the title for this scientific technology field[1]. </a:t>
            </a:r>
            <a:endParaRPr lang="en-IN"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In the 19th Century, the first 360-degree art through panoramic murals began to appear. Nearly one hundred years later, a mechanical device, the </a:t>
            </a:r>
            <a:r>
              <a:rPr lang="en-US" sz="2000" dirty="0" err="1">
                <a:latin typeface="Times New Roman" panose="02020603050405020304" pitchFamily="18" charset="0"/>
                <a:cs typeface="Times New Roman" panose="02020603050405020304" pitchFamily="18" charset="0"/>
              </a:rPr>
              <a:t>Sensorama</a:t>
            </a:r>
            <a:r>
              <a:rPr lang="en-US" sz="2000" dirty="0">
                <a:latin typeface="Times New Roman" panose="02020603050405020304" pitchFamily="18" charset="0"/>
                <a:cs typeface="Times New Roman" panose="02020603050405020304" pitchFamily="18" charset="0"/>
              </a:rPr>
              <a:t>, engaged multiple senses to create an immersive VR. The system provided a multisensory experience of riding a motorcycle, including three-dimensional, full-color film together with sounds, smells, and the feeling of motion, as well [2].</a:t>
            </a:r>
          </a:p>
        </p:txBody>
      </p:sp>
      <p:sp>
        <p:nvSpPr>
          <p:cNvPr id="4" name="TextBox 3"/>
          <p:cNvSpPr txBox="1"/>
          <p:nvPr/>
        </p:nvSpPr>
        <p:spPr>
          <a:xfrm>
            <a:off x="1721708" y="403654"/>
            <a:ext cx="5881816"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         LITERATURE SURVEY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C93CC0-15BB-4FFA-9FF9-26841C7B7007}"/>
              </a:ext>
            </a:extLst>
          </p:cNvPr>
          <p:cNvSpPr>
            <a:spLocks noGrp="1"/>
          </p:cNvSpPr>
          <p:nvPr>
            <p:ph type="body" idx="1"/>
          </p:nvPr>
        </p:nvSpPr>
        <p:spPr>
          <a:xfrm>
            <a:off x="457200" y="666946"/>
            <a:ext cx="8229600" cy="5780988"/>
          </a:xfrm>
        </p:spPr>
        <p:txBody>
          <a:bodyPr/>
          <a:lstStyle/>
          <a:p>
            <a:pPr algn="just">
              <a:lnSpc>
                <a:spcPct val="150000"/>
              </a:lnSpc>
            </a:pPr>
            <a:r>
              <a:rPr lang="en-US" sz="2000" dirty="0">
                <a:latin typeface="Times New Roman" panose="02020603050405020304" pitchFamily="18" charset="0"/>
                <a:cs typeface="Times New Roman" panose="02020603050405020304" pitchFamily="18" charset="0"/>
              </a:rPr>
              <a:t>Use of virtual reality (VR) in education can be considered as one of the natural evolutions of computer-assisted instruction (CAI) or computer-based training (CBT) [3]. </a:t>
            </a:r>
          </a:p>
          <a:p>
            <a:pPr algn="just">
              <a:lnSpc>
                <a:spcPct val="150000"/>
              </a:lnSpc>
            </a:pPr>
            <a:r>
              <a:rPr lang="en-US" sz="2000" dirty="0" err="1">
                <a:latin typeface="Times New Roman" panose="02020603050405020304" pitchFamily="18" charset="0"/>
                <a:cs typeface="Times New Roman" panose="02020603050405020304" pitchFamily="18" charset="0"/>
              </a:rPr>
              <a:t>Nooriafshar</a:t>
            </a:r>
            <a:r>
              <a:rPr lang="en-US" sz="2000" dirty="0">
                <a:latin typeface="Times New Roman" panose="02020603050405020304" pitchFamily="18" charset="0"/>
                <a:cs typeface="Times New Roman" panose="02020603050405020304" pitchFamily="18" charset="0"/>
              </a:rPr>
              <a:t> et al. (2014), has proposed the importance and effectiveness of visual features in teaching and learning materials. virtual reality multimedia could enhance learning by providing much more realistic images and visual features [4].</a:t>
            </a:r>
          </a:p>
          <a:p>
            <a:pPr algn="just">
              <a:lnSpc>
                <a:spcPct val="150000"/>
              </a:lnSpc>
            </a:pPr>
            <a:r>
              <a:rPr lang="en-US" sz="2000" dirty="0">
                <a:latin typeface="Times New Roman" panose="02020603050405020304" pitchFamily="18" charset="0"/>
                <a:cs typeface="Times New Roman" panose="02020603050405020304" pitchFamily="18" charset="0"/>
              </a:rPr>
              <a:t>Chris Christou (2015), has explained that A key feature of VR is that it allows multi-sensory interaction with space visualized. This combination of multi-sensory visualization and interactivity make VR ideally suited for effective learning [5].</a:t>
            </a:r>
          </a:p>
          <a:p>
            <a:endParaRPr lang="en-US"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44898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67F097-A1EB-45BB-BA29-13848A1EDDC3}"/>
              </a:ext>
            </a:extLst>
          </p:cNvPr>
          <p:cNvSpPr>
            <a:spLocks noGrp="1"/>
          </p:cNvSpPr>
          <p:nvPr>
            <p:ph type="body" idx="1"/>
          </p:nvPr>
        </p:nvSpPr>
        <p:spPr>
          <a:xfrm>
            <a:off x="372359" y="382964"/>
            <a:ext cx="8229600" cy="6092072"/>
          </a:xfrm>
        </p:spPr>
        <p:txBody>
          <a:bodyPr/>
          <a:lstStyle/>
          <a:p>
            <a:pPr algn="just">
              <a:lnSpc>
                <a:spcPct val="150000"/>
              </a:lnSpc>
            </a:pPr>
            <a:r>
              <a:rPr lang="en-US" sz="2000" dirty="0" err="1">
                <a:latin typeface="Times New Roman" panose="02020603050405020304" pitchFamily="18" charset="0"/>
                <a:cs typeface="Times New Roman" panose="02020603050405020304" pitchFamily="18" charset="0"/>
              </a:rPr>
              <a:t>Xueqin</a:t>
            </a:r>
            <a:r>
              <a:rPr lang="en-US" sz="2000" dirty="0">
                <a:latin typeface="Times New Roman" panose="02020603050405020304" pitchFamily="18" charset="0"/>
                <a:cs typeface="Times New Roman" panose="02020603050405020304" pitchFamily="18" charset="0"/>
              </a:rPr>
              <a:t> Chang et al. (2016), have been described that Virtual reality technology as a new kind of remote education media technology, with its powerful teaching advantages and potential, is bound to vigorously promote the informatization development process of distance education [6].</a:t>
            </a:r>
          </a:p>
          <a:p>
            <a:pPr algn="just">
              <a:lnSpc>
                <a:spcPct val="150000"/>
              </a:lnSpc>
            </a:pPr>
            <a:r>
              <a:rPr lang="en-US" altLang="en-IN" sz="2000" dirty="0">
                <a:latin typeface="Times New Roman" panose="02020603050405020304" pitchFamily="18" charset="0"/>
                <a:cs typeface="Times New Roman" panose="02020603050405020304" pitchFamily="18" charset="0"/>
              </a:rPr>
              <a:t>Reworking a physical model can take weeks, but reworking a virtual prototype can take only minutes [7].</a:t>
            </a:r>
          </a:p>
          <a:p>
            <a:pPr algn="just">
              <a:lnSpc>
                <a:spcPct val="150000"/>
              </a:lnSpc>
            </a:pPr>
            <a:r>
              <a:rPr lang="en-US" sz="2000" dirty="0">
                <a:latin typeface="Times New Roman" panose="02020603050405020304" pitchFamily="18" charset="0"/>
                <a:cs typeface="Times New Roman" panose="02020603050405020304" pitchFamily="18" charset="0"/>
              </a:rPr>
              <a:t>Having a VR simulation is always something that is very cool and motivates students to give it their best. As well, VR training is more economical, ecological, and efficient [8].</a:t>
            </a:r>
            <a:endParaRPr lang="en-IN"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03242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2947-179D-4F87-B7A9-96D962D7B96B}"/>
              </a:ext>
            </a:extLst>
          </p:cNvPr>
          <p:cNvSpPr>
            <a:spLocks noGrp="1"/>
          </p:cNvSpPr>
          <p:nvPr>
            <p:ph type="title"/>
          </p:nvPr>
        </p:nvSpPr>
        <p:spPr>
          <a:xfrm>
            <a:off x="457200" y="236931"/>
            <a:ext cx="8229600" cy="609124"/>
          </a:xfrm>
        </p:spPr>
        <p:txBody>
          <a:bodyPr/>
          <a:lstStyle/>
          <a:p>
            <a:r>
              <a:rPr lang="en-US" sz="2400" dirty="0">
                <a:latin typeface="Times New Roman" panose="02020603050405020304" pitchFamily="18" charset="0"/>
                <a:cs typeface="Times New Roman" panose="02020603050405020304" pitchFamily="18" charset="0"/>
              </a:rPr>
              <a:t>EXPERIMENTAL SETUP</a:t>
            </a:r>
            <a:endParaRPr lang="en-US" dirty="0"/>
          </a:p>
        </p:txBody>
      </p:sp>
      <p:sp>
        <p:nvSpPr>
          <p:cNvPr id="3" name="Text Placeholder 2">
            <a:extLst>
              <a:ext uri="{FF2B5EF4-FFF2-40B4-BE49-F238E27FC236}">
                <a16:creationId xmlns:a16="http://schemas.microsoft.com/office/drawing/2014/main" id="{BB7D2EFA-96C0-47AF-B586-B10B498D7BB9}"/>
              </a:ext>
            </a:extLst>
          </p:cNvPr>
          <p:cNvSpPr>
            <a:spLocks noGrp="1"/>
          </p:cNvSpPr>
          <p:nvPr>
            <p:ph type="body" idx="1"/>
          </p:nvPr>
        </p:nvSpPr>
        <p:spPr>
          <a:xfrm>
            <a:off x="457200" y="846055"/>
            <a:ext cx="8229600" cy="5737307"/>
          </a:xfrm>
        </p:spPr>
        <p:txBody>
          <a:bodyPr/>
          <a:lstStyle/>
          <a:p>
            <a:pPr marL="114300" indent="0">
              <a:buNone/>
            </a:pPr>
            <a:r>
              <a:rPr lang="en-US" sz="2000" u="sng" dirty="0">
                <a:latin typeface="Times New Roman" panose="02020603050405020304" pitchFamily="18" charset="0"/>
                <a:cs typeface="Times New Roman" panose="02020603050405020304" pitchFamily="18" charset="0"/>
              </a:rPr>
              <a:t>FLOW CHART</a:t>
            </a:r>
          </a:p>
        </p:txBody>
      </p:sp>
      <p:pic>
        <p:nvPicPr>
          <p:cNvPr id="4" name="Picture 3" descr="3ds-catia02">
            <a:extLst>
              <a:ext uri="{FF2B5EF4-FFF2-40B4-BE49-F238E27FC236}">
                <a16:creationId xmlns:a16="http://schemas.microsoft.com/office/drawing/2014/main" id="{42F9C5CF-2A12-4C31-8201-7ED47033F774}"/>
              </a:ext>
            </a:extLst>
          </p:cNvPr>
          <p:cNvPicPr/>
          <p:nvPr/>
        </p:nvPicPr>
        <p:blipFill>
          <a:blip r:embed="rId2">
            <a:extLst>
              <a:ext uri="{28A0092B-C50C-407E-A947-70E740481C1C}">
                <a14:useLocalDpi xmlns:a14="http://schemas.microsoft.com/office/drawing/2010/main" val="0"/>
              </a:ext>
            </a:extLst>
          </a:blip>
          <a:stretch>
            <a:fillRect/>
          </a:stretch>
        </p:blipFill>
        <p:spPr>
          <a:xfrm>
            <a:off x="609705" y="1557981"/>
            <a:ext cx="2174240" cy="1442720"/>
          </a:xfrm>
          <a:prstGeom prst="rect">
            <a:avLst/>
          </a:prstGeom>
        </p:spPr>
      </p:pic>
      <p:sp>
        <p:nvSpPr>
          <p:cNvPr id="5" name="Rectangle 4">
            <a:extLst>
              <a:ext uri="{FF2B5EF4-FFF2-40B4-BE49-F238E27FC236}">
                <a16:creationId xmlns:a16="http://schemas.microsoft.com/office/drawing/2014/main" id="{8A0C1E23-16E7-46C8-889D-DA3EB215EB93}"/>
              </a:ext>
            </a:extLst>
          </p:cNvPr>
          <p:cNvSpPr/>
          <p:nvPr/>
        </p:nvSpPr>
        <p:spPr>
          <a:xfrm>
            <a:off x="1198130" y="3117504"/>
            <a:ext cx="997389" cy="311496"/>
          </a:xfrm>
          <a:prstGeom prst="rect">
            <a:avLst/>
          </a:prstGeom>
        </p:spPr>
        <p:txBody>
          <a:bodyPr wrap="none">
            <a:spAutoFit/>
          </a:bodyPr>
          <a:lstStyle/>
          <a:p>
            <a:pPr algn="ctr">
              <a:lnSpc>
                <a:spcPct val="107000"/>
              </a:lnSpc>
              <a:spcAft>
                <a:spcPts val="800"/>
              </a:spcAft>
            </a:pPr>
            <a:r>
              <a:rPr lang="en-IN" dirty="0">
                <a:latin typeface="Times New Roman" panose="02020603050405020304" pitchFamily="18" charset="0"/>
                <a:ea typeface="SimSun" panose="02010600030101010101" pitchFamily="2" charset="-122"/>
                <a:cs typeface="Times New Roman" panose="02020603050405020304" pitchFamily="18" charset="0"/>
              </a:rPr>
              <a:t>CATIA V5</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6" name="Down Arrow 6">
            <a:extLst>
              <a:ext uri="{FF2B5EF4-FFF2-40B4-BE49-F238E27FC236}">
                <a16:creationId xmlns:a16="http://schemas.microsoft.com/office/drawing/2014/main" id="{1D311736-C031-4C59-96F3-066D51DA3FA0}"/>
              </a:ext>
            </a:extLst>
          </p:cNvPr>
          <p:cNvSpPr/>
          <p:nvPr/>
        </p:nvSpPr>
        <p:spPr>
          <a:xfrm rot="16200000">
            <a:off x="2988520" y="2097413"/>
            <a:ext cx="259715" cy="3638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pic>
        <p:nvPicPr>
          <p:cNvPr id="7" name="Picture 6" descr="pixyz studio2">
            <a:extLst>
              <a:ext uri="{FF2B5EF4-FFF2-40B4-BE49-F238E27FC236}">
                <a16:creationId xmlns:a16="http://schemas.microsoft.com/office/drawing/2014/main" id="{81C41BDC-91D5-42CC-ADD0-06572CB745BB}"/>
              </a:ext>
            </a:extLst>
          </p:cNvPr>
          <p:cNvPicPr/>
          <p:nvPr/>
        </p:nvPicPr>
        <p:blipFill>
          <a:blip r:embed="rId3">
            <a:extLst>
              <a:ext uri="{28A0092B-C50C-407E-A947-70E740481C1C}">
                <a14:useLocalDpi xmlns:a14="http://schemas.microsoft.com/office/drawing/2010/main" val="0"/>
              </a:ext>
            </a:extLst>
          </a:blip>
          <a:stretch>
            <a:fillRect/>
          </a:stretch>
        </p:blipFill>
        <p:spPr>
          <a:xfrm>
            <a:off x="3478530" y="1557981"/>
            <a:ext cx="2186940" cy="1442720"/>
          </a:xfrm>
          <a:prstGeom prst="rect">
            <a:avLst/>
          </a:prstGeom>
        </p:spPr>
      </p:pic>
      <p:sp>
        <p:nvSpPr>
          <p:cNvPr id="8" name="Rectangle 7">
            <a:extLst>
              <a:ext uri="{FF2B5EF4-FFF2-40B4-BE49-F238E27FC236}">
                <a16:creationId xmlns:a16="http://schemas.microsoft.com/office/drawing/2014/main" id="{E1098D5F-3CF3-48C6-9628-9AE801B8D8BE}"/>
              </a:ext>
            </a:extLst>
          </p:cNvPr>
          <p:cNvSpPr/>
          <p:nvPr/>
        </p:nvSpPr>
        <p:spPr>
          <a:xfrm>
            <a:off x="3864915" y="3117504"/>
            <a:ext cx="1414170" cy="311496"/>
          </a:xfrm>
          <a:prstGeom prst="rect">
            <a:avLst/>
          </a:prstGeom>
        </p:spPr>
        <p:txBody>
          <a:bodyPr wrap="none">
            <a:spAutoFit/>
          </a:bodyPr>
          <a:lstStyle/>
          <a:p>
            <a:pPr algn="ctr">
              <a:lnSpc>
                <a:spcPct val="107000"/>
              </a:lnSpc>
              <a:spcAft>
                <a:spcPts val="800"/>
              </a:spcAft>
            </a:pPr>
            <a:r>
              <a:rPr lang="en-IN" dirty="0">
                <a:latin typeface="Times New Roman" panose="02020603050405020304" pitchFamily="18" charset="0"/>
                <a:ea typeface="SimSun" panose="02010600030101010101" pitchFamily="2" charset="-122"/>
                <a:cs typeface="Times New Roman" panose="02020603050405020304" pitchFamily="18" charset="0"/>
              </a:rPr>
              <a:t>PIXYZ STUDIO</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0" name="Down Arrow 6">
            <a:extLst>
              <a:ext uri="{FF2B5EF4-FFF2-40B4-BE49-F238E27FC236}">
                <a16:creationId xmlns:a16="http://schemas.microsoft.com/office/drawing/2014/main" id="{0161700B-C4D0-467B-A4AF-5451D36C0AB6}"/>
              </a:ext>
            </a:extLst>
          </p:cNvPr>
          <p:cNvSpPr/>
          <p:nvPr/>
        </p:nvSpPr>
        <p:spPr>
          <a:xfrm>
            <a:off x="4442142" y="3530699"/>
            <a:ext cx="259715" cy="3638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pic>
        <p:nvPicPr>
          <p:cNvPr id="11" name="Picture 10" descr="uandv2">
            <a:extLst>
              <a:ext uri="{FF2B5EF4-FFF2-40B4-BE49-F238E27FC236}">
                <a16:creationId xmlns:a16="http://schemas.microsoft.com/office/drawing/2014/main" id="{AFDC092D-E740-429A-A5BE-B46D32F27C1D}"/>
              </a:ext>
            </a:extLst>
          </p:cNvPr>
          <p:cNvPicPr/>
          <p:nvPr/>
        </p:nvPicPr>
        <p:blipFill>
          <a:blip r:embed="rId4">
            <a:extLst>
              <a:ext uri="{28A0092B-C50C-407E-A947-70E740481C1C}">
                <a14:useLocalDpi xmlns:a14="http://schemas.microsoft.com/office/drawing/2010/main" val="0"/>
              </a:ext>
            </a:extLst>
          </a:blip>
          <a:stretch>
            <a:fillRect/>
          </a:stretch>
        </p:blipFill>
        <p:spPr>
          <a:xfrm>
            <a:off x="3478529" y="4128879"/>
            <a:ext cx="2186940" cy="1289050"/>
          </a:xfrm>
          <a:prstGeom prst="rect">
            <a:avLst/>
          </a:prstGeom>
        </p:spPr>
      </p:pic>
      <p:sp>
        <p:nvSpPr>
          <p:cNvPr id="12" name="Rectangle 11">
            <a:extLst>
              <a:ext uri="{FF2B5EF4-FFF2-40B4-BE49-F238E27FC236}">
                <a16:creationId xmlns:a16="http://schemas.microsoft.com/office/drawing/2014/main" id="{5D498013-A56D-4920-B302-B877F9874CB8}"/>
              </a:ext>
            </a:extLst>
          </p:cNvPr>
          <p:cNvSpPr/>
          <p:nvPr/>
        </p:nvSpPr>
        <p:spPr>
          <a:xfrm>
            <a:off x="3274208" y="5496506"/>
            <a:ext cx="2595582" cy="311496"/>
          </a:xfrm>
          <a:prstGeom prst="rect">
            <a:avLst/>
          </a:prstGeom>
        </p:spPr>
        <p:txBody>
          <a:bodyPr wrap="none">
            <a:spAutoFit/>
          </a:bodyPr>
          <a:lstStyle/>
          <a:p>
            <a:pPr algn="ctr">
              <a:lnSpc>
                <a:spcPct val="107000"/>
              </a:lnSpc>
              <a:spcAft>
                <a:spcPts val="800"/>
              </a:spcAft>
            </a:pPr>
            <a:r>
              <a:rPr lang="en-IN" dirty="0">
                <a:latin typeface="Times New Roman" panose="02020603050405020304" pitchFamily="18" charset="0"/>
                <a:ea typeface="SimSun" panose="02010600030101010101" pitchFamily="2" charset="-122"/>
                <a:cs typeface="Times New Roman" panose="02020603050405020304" pitchFamily="18" charset="0"/>
              </a:rPr>
              <a:t>UNITY 3D </a:t>
            </a:r>
            <a:r>
              <a:rPr lang="en-US" dirty="0">
                <a:latin typeface="Times New Roman" panose="02020603050405020304" pitchFamily="18" charset="0"/>
                <a:ea typeface="SimSun" panose="02010600030101010101" pitchFamily="2" charset="-122"/>
                <a:cs typeface="Times New Roman" panose="02020603050405020304" pitchFamily="18" charset="0"/>
              </a:rPr>
              <a:t>&amp; VISUAL STUDIO</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3" name="Down Arrow 6">
            <a:extLst>
              <a:ext uri="{FF2B5EF4-FFF2-40B4-BE49-F238E27FC236}">
                <a16:creationId xmlns:a16="http://schemas.microsoft.com/office/drawing/2014/main" id="{078D0D26-89DB-47CB-8E42-E3A1729FC989}"/>
              </a:ext>
            </a:extLst>
          </p:cNvPr>
          <p:cNvSpPr/>
          <p:nvPr/>
        </p:nvSpPr>
        <p:spPr>
          <a:xfrm rot="16200000">
            <a:off x="5921860" y="4591476"/>
            <a:ext cx="259715" cy="36385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noAutofit/>
          </a:bodyPr>
          <a:lstStyle/>
          <a:p>
            <a:endParaRPr lang="en-US"/>
          </a:p>
        </p:txBody>
      </p:sp>
      <p:pic>
        <p:nvPicPr>
          <p:cNvPr id="14" name="Picture 13" descr="oculus logo">
            <a:extLst>
              <a:ext uri="{FF2B5EF4-FFF2-40B4-BE49-F238E27FC236}">
                <a16:creationId xmlns:a16="http://schemas.microsoft.com/office/drawing/2014/main" id="{8B337F36-D7FB-4106-B072-E95D4B381E97}"/>
              </a:ext>
            </a:extLst>
          </p:cNvPr>
          <p:cNvPicPr/>
          <p:nvPr/>
        </p:nvPicPr>
        <p:blipFill>
          <a:blip r:embed="rId5">
            <a:extLst>
              <a:ext uri="{28A0092B-C50C-407E-A947-70E740481C1C}">
                <a14:useLocalDpi xmlns:a14="http://schemas.microsoft.com/office/drawing/2010/main" val="0"/>
              </a:ext>
            </a:extLst>
          </a:blip>
          <a:stretch>
            <a:fillRect/>
          </a:stretch>
        </p:blipFill>
        <p:spPr>
          <a:xfrm>
            <a:off x="6379287" y="4130149"/>
            <a:ext cx="2217420" cy="1287780"/>
          </a:xfrm>
          <a:prstGeom prst="rect">
            <a:avLst/>
          </a:prstGeom>
        </p:spPr>
      </p:pic>
      <p:sp>
        <p:nvSpPr>
          <p:cNvPr id="17" name="Rectangle 16">
            <a:extLst>
              <a:ext uri="{FF2B5EF4-FFF2-40B4-BE49-F238E27FC236}">
                <a16:creationId xmlns:a16="http://schemas.microsoft.com/office/drawing/2014/main" id="{946B3409-BF81-45C7-B0C8-2777AE9324EC}"/>
              </a:ext>
            </a:extLst>
          </p:cNvPr>
          <p:cNvSpPr/>
          <p:nvPr/>
        </p:nvSpPr>
        <p:spPr>
          <a:xfrm>
            <a:off x="6756867" y="5496506"/>
            <a:ext cx="1462259" cy="311496"/>
          </a:xfrm>
          <a:prstGeom prst="rect">
            <a:avLst/>
          </a:prstGeom>
        </p:spPr>
        <p:txBody>
          <a:bodyPr wrap="none">
            <a:spAutoFit/>
          </a:bodyPr>
          <a:lstStyle/>
          <a:p>
            <a:pPr indent="266700" algn="ctr">
              <a:lnSpc>
                <a:spcPct val="107000"/>
              </a:lnSpc>
              <a:spcAft>
                <a:spcPts val="800"/>
              </a:spcAft>
            </a:pPr>
            <a:r>
              <a:rPr lang="en-IN" dirty="0">
                <a:latin typeface="Times New Roman" panose="02020603050405020304" pitchFamily="18" charset="0"/>
                <a:ea typeface="SimSun" panose="02010600030101010101" pitchFamily="2" charset="-122"/>
                <a:cs typeface="Times New Roman" panose="02020603050405020304" pitchFamily="18" charset="0"/>
              </a:rPr>
              <a:t>OCULUS</a:t>
            </a:r>
            <a:r>
              <a:rPr lang="en-IN" sz="1050" dirty="0">
                <a:latin typeface="Calibri" panose="020F0502020204030204" pitchFamily="34" charset="0"/>
                <a:ea typeface="SimSun" panose="02010600030101010101" pitchFamily="2" charset="-122"/>
                <a:cs typeface="Times New Roman" panose="02020603050405020304" pitchFamily="18" charset="0"/>
              </a:rPr>
              <a:t> </a:t>
            </a:r>
            <a:r>
              <a:rPr lang="en-IN" dirty="0">
                <a:latin typeface="Times New Roman" panose="02020603050405020304" pitchFamily="18" charset="0"/>
                <a:ea typeface="SimSun" panose="02010600030101010101" pitchFamily="2" charset="-122"/>
                <a:cs typeface="Times New Roman" panose="02020603050405020304" pitchFamily="18" charset="0"/>
              </a:rPr>
              <a:t>GO</a:t>
            </a:r>
            <a:endParaRPr lang="en-US" sz="105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4626267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TotalTime>
  <Words>2247</Words>
  <Application>Microsoft Office PowerPoint</Application>
  <PresentationFormat>On-screen Show (4:3)</PresentationFormat>
  <Paragraphs>237</Paragraphs>
  <Slides>29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Office Theme</vt:lpstr>
      <vt:lpstr>PowerPoint Presentation</vt:lpstr>
      <vt:lpstr>ABSTRACT</vt:lpstr>
      <vt:lpstr>OBJECTIVE</vt:lpstr>
      <vt:lpstr>INTRODUCTION</vt:lpstr>
      <vt:lpstr>PowerPoint Presentation</vt:lpstr>
      <vt:lpstr>PowerPoint Presentation</vt:lpstr>
      <vt:lpstr>PowerPoint Presentation</vt:lpstr>
      <vt:lpstr>PowerPoint Presentation</vt:lpstr>
      <vt:lpstr>EXPERIMENTAL SETUP</vt:lpstr>
      <vt:lpstr>METHODOLOGY</vt:lpstr>
      <vt:lpstr>Design , Develop and Deploy for VR</vt:lpstr>
      <vt:lpstr>PowerPoint Presentation</vt:lpstr>
      <vt:lpstr>PowerPoint Presentation</vt:lpstr>
      <vt:lpstr>PowerPoint Presentation</vt:lpstr>
      <vt:lpstr>DEVELOP: UNITY 3D</vt:lpstr>
      <vt:lpstr>PowerPoint Presentation</vt:lpstr>
      <vt:lpstr>SCRIPT: VISUAL STUDIO</vt:lpstr>
      <vt:lpstr>DEVELOPMENT OF THE APPLICATION</vt:lpstr>
      <vt:lpstr>PowerPoint Presentation</vt:lpstr>
      <vt:lpstr>PowerPoint Presentation</vt:lpstr>
      <vt:lpstr>DEPLOY: OCULUS GO</vt:lpstr>
      <vt:lpstr>PowerPoint Presentation</vt:lpstr>
      <vt:lpstr>PowerPoint Presentation</vt:lpstr>
      <vt:lpstr>PowerPoint Presentation</vt:lpstr>
      <vt:lpstr>EXPERIMENTAL RESULTS</vt:lpstr>
      <vt:lpstr>SCOPE FOR FUTURE WORK</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Aravind Chowdary</dc:creator>
  <cp:lastModifiedBy>Aravind A</cp:lastModifiedBy>
  <cp:revision>293</cp:revision>
  <dcterms:created xsi:type="dcterms:W3CDTF">2020-02-11T04:28:00Z</dcterms:created>
  <dcterms:modified xsi:type="dcterms:W3CDTF">2020-05-07T17:21:06Z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